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49"/>
  </p:notesMasterIdLst>
  <p:sldIdLst>
    <p:sldId id="256" r:id="rId2"/>
    <p:sldId id="257" r:id="rId3"/>
    <p:sldId id="260" r:id="rId4"/>
    <p:sldId id="300" r:id="rId5"/>
    <p:sldId id="301" r:id="rId6"/>
    <p:sldId id="299" r:id="rId7"/>
    <p:sldId id="258" r:id="rId8"/>
    <p:sldId id="259" r:id="rId9"/>
    <p:sldId id="261" r:id="rId10"/>
    <p:sldId id="374" r:id="rId11"/>
    <p:sldId id="278"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93" r:id="rId27"/>
    <p:sldId id="276" r:id="rId28"/>
    <p:sldId id="280" r:id="rId29"/>
    <p:sldId id="279" r:id="rId30"/>
    <p:sldId id="281" r:id="rId31"/>
    <p:sldId id="378" r:id="rId32"/>
    <p:sldId id="277" r:id="rId33"/>
    <p:sldId id="284" r:id="rId34"/>
    <p:sldId id="356" r:id="rId35"/>
    <p:sldId id="357" r:id="rId36"/>
    <p:sldId id="373" r:id="rId37"/>
    <p:sldId id="375" r:id="rId38"/>
    <p:sldId id="295" r:id="rId39"/>
    <p:sldId id="297" r:id="rId40"/>
    <p:sldId id="298" r:id="rId41"/>
    <p:sldId id="283" r:id="rId42"/>
    <p:sldId id="376" r:id="rId43"/>
    <p:sldId id="294" r:id="rId44"/>
    <p:sldId id="377" r:id="rId45"/>
    <p:sldId id="291" r:id="rId46"/>
    <p:sldId id="290" r:id="rId47"/>
    <p:sldId id="292"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1" autoAdjust="0"/>
    <p:restoredTop sz="84899" autoAdjust="0"/>
  </p:normalViewPr>
  <p:slideViewPr>
    <p:cSldViewPr snapToGrid="0">
      <p:cViewPr varScale="1">
        <p:scale>
          <a:sx n="61" d="100"/>
          <a:sy n="61" d="100"/>
        </p:scale>
        <p:origin x="113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D31C78-E19E-47C0-9891-CEBE1D065E06}" type="datetimeFigureOut">
              <a:rPr lang="es-ES" smtClean="0"/>
              <a:t>18/04/2018</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CA3D90-11A4-42C2-BEF5-5B3268B35B38}" type="slidenum">
              <a:rPr lang="es-ES" smtClean="0"/>
              <a:t>‹Nº›</a:t>
            </a:fld>
            <a:endParaRPr lang="es-ES"/>
          </a:p>
        </p:txBody>
      </p:sp>
    </p:spTree>
    <p:extLst>
      <p:ext uri="{BB962C8B-B14F-4D97-AF65-F5344CB8AC3E}">
        <p14:creationId xmlns:p14="http://schemas.microsoft.com/office/powerpoint/2010/main" val="2314690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9CA3D90-11A4-42C2-BEF5-5B3268B35B38}" type="slidenum">
              <a:rPr lang="es-ES" smtClean="0"/>
              <a:t>1</a:t>
            </a:fld>
            <a:endParaRPr lang="es-ES"/>
          </a:p>
        </p:txBody>
      </p:sp>
    </p:spTree>
    <p:extLst>
      <p:ext uri="{BB962C8B-B14F-4D97-AF65-F5344CB8AC3E}">
        <p14:creationId xmlns:p14="http://schemas.microsoft.com/office/powerpoint/2010/main" val="3683166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 modo </a:t>
            </a:r>
            <a:r>
              <a:rPr lang="es-ES" dirty="0" err="1"/>
              <a:t>LoRaWAN</a:t>
            </a:r>
            <a:r>
              <a:rPr lang="es-ES" dirty="0"/>
              <a:t> los nodos forzosamente se deben conectar a un </a:t>
            </a:r>
            <a:r>
              <a:rPr lang="es-ES" b="1" dirty="0" err="1"/>
              <a:t>gateway</a:t>
            </a:r>
            <a:r>
              <a:rPr lang="es-ES" dirty="0"/>
              <a:t> que soporta hasta 62,500* y puede escuchar 8 nodos a la vez, para poder unirse a la red y aprovechar las bondades del protocolo el nodo debe enviar una serie de llaves de identificación y seguridad, todos los nodos trabajan en un una conexión tipo estrella, los mismos nodos aun estando en movimiento se conectan al </a:t>
            </a:r>
            <a:r>
              <a:rPr lang="es-ES" dirty="0" err="1"/>
              <a:t>gateway</a:t>
            </a:r>
            <a:r>
              <a:rPr lang="es-ES" dirty="0"/>
              <a:t> más cercano y con mejor calidad de comunicación, muy similar a como funciona una red celular.</a:t>
            </a:r>
          </a:p>
          <a:p>
            <a:endParaRPr lang="es-ES" dirty="0"/>
          </a:p>
        </p:txBody>
      </p:sp>
      <p:sp>
        <p:nvSpPr>
          <p:cNvPr id="4" name="Marcador de número de diapositiva 3"/>
          <p:cNvSpPr>
            <a:spLocks noGrp="1"/>
          </p:cNvSpPr>
          <p:nvPr>
            <p:ph type="sldNum" sz="quarter" idx="10"/>
          </p:nvPr>
        </p:nvSpPr>
        <p:spPr/>
        <p:txBody>
          <a:bodyPr/>
          <a:lstStyle/>
          <a:p>
            <a:fld id="{D9CA3D90-11A4-42C2-BEF5-5B3268B35B38}" type="slidenum">
              <a:rPr lang="es-ES" smtClean="0"/>
              <a:t>14</a:t>
            </a:fld>
            <a:endParaRPr lang="es-ES"/>
          </a:p>
        </p:txBody>
      </p:sp>
    </p:spTree>
    <p:extLst>
      <p:ext uri="{BB962C8B-B14F-4D97-AF65-F5344CB8AC3E}">
        <p14:creationId xmlns:p14="http://schemas.microsoft.com/office/powerpoint/2010/main" val="3370304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Clase A: </a:t>
            </a:r>
            <a:r>
              <a:rPr lang="es-ES" dirty="0"/>
              <a:t>La más soportada en casi todos los dispositivos, este tipo de clase ofrece el mayor ahorro de energía debido a que solo entra en modo escucha (llamado ventana RX) después de enviar un datos hacia el </a:t>
            </a:r>
            <a:r>
              <a:rPr lang="es-ES" dirty="0" err="1"/>
              <a:t>gateway</a:t>
            </a:r>
            <a:r>
              <a:rPr lang="es-ES" dirty="0"/>
              <a:t>, por eso es ideal para dispositivos que usan una batería.</a:t>
            </a:r>
          </a:p>
          <a:p>
            <a:r>
              <a:rPr lang="es-ES" b="1" dirty="0"/>
              <a:t>Clase B: </a:t>
            </a:r>
            <a:r>
              <a:rPr lang="es-ES" dirty="0"/>
              <a:t>Este tipo de dispositivos tiene las ventanas de recepción con base a tiempos predeterminados con el </a:t>
            </a:r>
            <a:r>
              <a:rPr lang="es-ES" dirty="0" err="1"/>
              <a:t>gateway</a:t>
            </a:r>
            <a:r>
              <a:rPr lang="es-ES" dirty="0"/>
              <a:t>, este tipo de nodos puede usar una batería o una fuente externa dependiendo de los tiempos asignados de escucha. Hasta el momento no conozco ningún servicio para </a:t>
            </a:r>
            <a:r>
              <a:rPr lang="es-ES" dirty="0" err="1"/>
              <a:t>lorawan</a:t>
            </a:r>
            <a:r>
              <a:rPr lang="es-ES" dirty="0"/>
              <a:t> que soporte esta clase hasta el momento</a:t>
            </a:r>
          </a:p>
          <a:p>
            <a:r>
              <a:rPr lang="es-ES" b="1" dirty="0"/>
              <a:t>Clase C: </a:t>
            </a:r>
            <a:r>
              <a:rPr lang="es-ES" dirty="0"/>
              <a:t>Este tipo de clase ofrece el menor ahorro de energía debido a que siempre esta en modo escucha y solo cuando es necesario en modo transmitir, la recomendación es usarlo en dispositivos que cuentan con una fuente externa de alimentación.</a:t>
            </a:r>
          </a:p>
          <a:p>
            <a:endParaRPr lang="es-ES" dirty="0"/>
          </a:p>
        </p:txBody>
      </p:sp>
      <p:sp>
        <p:nvSpPr>
          <p:cNvPr id="4" name="Marcador de número de diapositiva 3"/>
          <p:cNvSpPr>
            <a:spLocks noGrp="1"/>
          </p:cNvSpPr>
          <p:nvPr>
            <p:ph type="sldNum" sz="quarter" idx="10"/>
          </p:nvPr>
        </p:nvSpPr>
        <p:spPr/>
        <p:txBody>
          <a:bodyPr/>
          <a:lstStyle/>
          <a:p>
            <a:fld id="{D9CA3D90-11A4-42C2-BEF5-5B3268B35B38}" type="slidenum">
              <a:rPr lang="es-ES" smtClean="0"/>
              <a:t>15</a:t>
            </a:fld>
            <a:endParaRPr lang="es-ES"/>
          </a:p>
        </p:txBody>
      </p:sp>
    </p:spTree>
    <p:extLst>
      <p:ext uri="{BB962C8B-B14F-4D97-AF65-F5344CB8AC3E}">
        <p14:creationId xmlns:p14="http://schemas.microsoft.com/office/powerpoint/2010/main" val="3703761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lograr entrar a la red se requieren una serie de claves y número de identificación por parte del nodo para lograr el correcto funcionamiento de la red y mantener su seguridad:</a:t>
            </a:r>
          </a:p>
          <a:p>
            <a:endParaRPr lang="es-ES" dirty="0"/>
          </a:p>
          <a:p>
            <a:endParaRPr lang="es-ES" dirty="0"/>
          </a:p>
        </p:txBody>
      </p:sp>
      <p:sp>
        <p:nvSpPr>
          <p:cNvPr id="4" name="Marcador de número de diapositiva 3"/>
          <p:cNvSpPr>
            <a:spLocks noGrp="1"/>
          </p:cNvSpPr>
          <p:nvPr>
            <p:ph type="sldNum" sz="quarter" idx="10"/>
          </p:nvPr>
        </p:nvSpPr>
        <p:spPr/>
        <p:txBody>
          <a:bodyPr/>
          <a:lstStyle/>
          <a:p>
            <a:fld id="{D9CA3D90-11A4-42C2-BEF5-5B3268B35B38}" type="slidenum">
              <a:rPr lang="es-ES" smtClean="0"/>
              <a:t>16</a:t>
            </a:fld>
            <a:endParaRPr lang="es-ES"/>
          </a:p>
        </p:txBody>
      </p:sp>
    </p:spTree>
    <p:extLst>
      <p:ext uri="{BB962C8B-B14F-4D97-AF65-F5344CB8AC3E}">
        <p14:creationId xmlns:p14="http://schemas.microsoft.com/office/powerpoint/2010/main" val="1994574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La principal ventaja de la conexión tipo OTAA es la seguridad ya que la sesión se dice: “se crea en el aire” y se renueva cada vez que el dispositivo pierde la conexión, es apagado o reiniciado, esto dificulta que alguien pueda robar la sesión y clonar el dispositivo.</a:t>
            </a:r>
          </a:p>
          <a:p>
            <a:endParaRPr lang="es-ES" dirty="0"/>
          </a:p>
        </p:txBody>
      </p:sp>
      <p:sp>
        <p:nvSpPr>
          <p:cNvPr id="4" name="Marcador de número de diapositiva 3"/>
          <p:cNvSpPr>
            <a:spLocks noGrp="1"/>
          </p:cNvSpPr>
          <p:nvPr>
            <p:ph type="sldNum" sz="quarter" idx="10"/>
          </p:nvPr>
        </p:nvSpPr>
        <p:spPr/>
        <p:txBody>
          <a:bodyPr/>
          <a:lstStyle/>
          <a:p>
            <a:fld id="{D9CA3D90-11A4-42C2-BEF5-5B3268B35B38}" type="slidenum">
              <a:rPr lang="es-ES" smtClean="0"/>
              <a:t>19</a:t>
            </a:fld>
            <a:endParaRPr lang="es-ES"/>
          </a:p>
        </p:txBody>
      </p:sp>
    </p:spTree>
    <p:extLst>
      <p:ext uri="{BB962C8B-B14F-4D97-AF65-F5344CB8AC3E}">
        <p14:creationId xmlns:p14="http://schemas.microsoft.com/office/powerpoint/2010/main" val="2368742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9CA3D90-11A4-42C2-BEF5-5B3268B35B38}" type="slidenum">
              <a:rPr lang="es-ES" smtClean="0"/>
              <a:t>20</a:t>
            </a:fld>
            <a:endParaRPr lang="es-ES"/>
          </a:p>
        </p:txBody>
      </p:sp>
    </p:spTree>
    <p:extLst>
      <p:ext uri="{BB962C8B-B14F-4D97-AF65-F5344CB8AC3E}">
        <p14:creationId xmlns:p14="http://schemas.microsoft.com/office/powerpoint/2010/main" val="2980855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La principal ventaja de este tipo de conexión es que no se requiere hacer un </a:t>
            </a:r>
            <a:r>
              <a:rPr lang="es-ES" dirty="0" err="1"/>
              <a:t>join</a:t>
            </a:r>
            <a:r>
              <a:rPr lang="es-ES" dirty="0"/>
              <a:t> a la red para poder enviar datos, la confirmación del lado del servidor no es necesaria ya que la sesión ya está manualmente asignada, para dispositivos que están en movimiento o no tienen excelente recepción este tipo de conexión es </a:t>
            </a:r>
            <a:r>
              <a:rPr lang="es-ES" dirty="0" err="1"/>
              <a:t>ideonia</a:t>
            </a:r>
            <a:r>
              <a:rPr lang="es-ES" dirty="0"/>
              <a:t>. La desventaja es que al encontrarse la llave de encriptación en el dispositivo pudiera ser extraída y clonada por una atacante.</a:t>
            </a:r>
          </a:p>
          <a:p>
            <a:endParaRPr lang="es-ES" dirty="0"/>
          </a:p>
        </p:txBody>
      </p:sp>
      <p:sp>
        <p:nvSpPr>
          <p:cNvPr id="4" name="Marcador de número de diapositiva 3"/>
          <p:cNvSpPr>
            <a:spLocks noGrp="1"/>
          </p:cNvSpPr>
          <p:nvPr>
            <p:ph type="sldNum" sz="quarter" idx="10"/>
          </p:nvPr>
        </p:nvSpPr>
        <p:spPr/>
        <p:txBody>
          <a:bodyPr/>
          <a:lstStyle/>
          <a:p>
            <a:fld id="{D9CA3D90-11A4-42C2-BEF5-5B3268B35B38}" type="slidenum">
              <a:rPr lang="es-ES" smtClean="0"/>
              <a:t>22</a:t>
            </a:fld>
            <a:endParaRPr lang="es-ES"/>
          </a:p>
        </p:txBody>
      </p:sp>
    </p:spTree>
    <p:extLst>
      <p:ext uri="{BB962C8B-B14F-4D97-AF65-F5344CB8AC3E}">
        <p14:creationId xmlns:p14="http://schemas.microsoft.com/office/powerpoint/2010/main" val="1855324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9CA3D90-11A4-42C2-BEF5-5B3268B35B38}" type="slidenum">
              <a:rPr lang="es-ES" smtClean="0"/>
              <a:t>23</a:t>
            </a:fld>
            <a:endParaRPr lang="es-ES"/>
          </a:p>
        </p:txBody>
      </p:sp>
    </p:spTree>
    <p:extLst>
      <p:ext uri="{BB962C8B-B14F-4D97-AF65-F5344CB8AC3E}">
        <p14:creationId xmlns:p14="http://schemas.microsoft.com/office/powerpoint/2010/main" val="2640269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últimos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meses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aparecido</a:t>
            </a:r>
            <a:r>
              <a:rPr lang="en-US" sz="1200" b="0" i="0" kern="1200" dirty="0">
                <a:solidFill>
                  <a:schemeClr val="tx1"/>
                </a:solidFill>
                <a:effectLst/>
                <a:latin typeface="+mn-lt"/>
                <a:ea typeface="+mn-ea"/>
                <a:cs typeface="+mn-cs"/>
              </a:rPr>
              <a:t> gran </a:t>
            </a:r>
            <a:r>
              <a:rPr lang="en-US" sz="1200" b="0" i="0" kern="1200" dirty="0" err="1">
                <a:solidFill>
                  <a:schemeClr val="tx1"/>
                </a:solidFill>
                <a:effectLst/>
                <a:latin typeface="+mn-lt"/>
                <a:ea typeface="+mn-ea"/>
                <a:cs typeface="+mn-cs"/>
              </a:rPr>
              <a:t>número</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placas</a:t>
            </a:r>
            <a:r>
              <a:rPr lang="en-US" sz="1200" b="0" i="0" kern="1200" dirty="0">
                <a:solidFill>
                  <a:schemeClr val="tx1"/>
                </a:solidFill>
                <a:effectLst/>
                <a:latin typeface="+mn-lt"/>
                <a:ea typeface="+mn-ea"/>
                <a:cs typeface="+mn-cs"/>
              </a:rPr>
              <a:t> con el chip ESP32, e </a:t>
            </a:r>
            <a:r>
              <a:rPr lang="en-US" sz="1200" b="0" i="0" kern="1200" dirty="0" err="1">
                <a:solidFill>
                  <a:schemeClr val="tx1"/>
                </a:solidFill>
                <a:effectLst/>
                <a:latin typeface="+mn-lt"/>
                <a:ea typeface="+mn-ea"/>
                <a:cs typeface="+mn-cs"/>
              </a:rPr>
              <a:t>incluso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pantallas</a:t>
            </a:r>
            <a:r>
              <a:rPr lang="en-US" sz="1200" b="0" i="0" kern="1200" dirty="0">
                <a:solidFill>
                  <a:schemeClr val="tx1"/>
                </a:solidFill>
                <a:effectLst/>
                <a:latin typeface="+mn-lt"/>
                <a:ea typeface="+mn-ea"/>
                <a:cs typeface="+mn-cs"/>
              </a:rPr>
              <a:t> OLED que </a:t>
            </a:r>
            <a:r>
              <a:rPr lang="en-US" sz="1200" b="0" i="0" kern="1200" dirty="0" err="1">
                <a:solidFill>
                  <a:schemeClr val="tx1"/>
                </a:solidFill>
                <a:effectLst/>
                <a:latin typeface="+mn-lt"/>
                <a:ea typeface="+mn-ea"/>
                <a:cs typeface="+mn-cs"/>
              </a:rPr>
              <a:t>incluyen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capacidades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LoRaWAN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Incluso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usando</a:t>
            </a:r>
            <a:r>
              <a:rPr lang="en-US" sz="1200" b="0" i="0" kern="1200" dirty="0">
                <a:solidFill>
                  <a:schemeClr val="tx1"/>
                </a:solidFill>
                <a:effectLst/>
                <a:latin typeface="+mn-lt"/>
                <a:ea typeface="+mn-ea"/>
                <a:cs typeface="+mn-cs"/>
              </a:rPr>
              <a:t> el </a:t>
            </a:r>
            <a:r>
              <a:rPr lang="en-US" sz="1200" b="0" i="0" kern="1200" dirty="0" err="1">
                <a:solidFill>
                  <a:schemeClr val="tx1"/>
                </a:solidFill>
                <a:effectLst/>
                <a:latin typeface="+mn-lt"/>
                <a:ea typeface="+mn-ea"/>
                <a:cs typeface="+mn-cs"/>
              </a:rPr>
              <a:t>entorno</a:t>
            </a:r>
            <a:r>
              <a:rPr lang="en-US" sz="1200" b="0" i="0" kern="1200" dirty="0">
                <a:solidFill>
                  <a:schemeClr val="tx1"/>
                </a:solidFill>
                <a:effectLst/>
                <a:latin typeface="+mn-lt"/>
                <a:ea typeface="+mn-ea"/>
                <a:cs typeface="+mn-cs"/>
              </a:rPr>
              <a:t> Arduino </a:t>
            </a:r>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fácil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construir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nodos</a:t>
            </a:r>
            <a:r>
              <a:rPr lang="en-US" sz="1200" b="0" i="0" kern="1200" dirty="0">
                <a:solidFill>
                  <a:schemeClr val="tx1"/>
                </a:solidFill>
                <a:effectLst/>
                <a:latin typeface="+mn-lt"/>
                <a:ea typeface="+mn-ea"/>
                <a:cs typeface="+mn-cs"/>
              </a:rPr>
              <a:t> DIY.</a:t>
            </a:r>
          </a:p>
        </p:txBody>
      </p:sp>
      <p:sp>
        <p:nvSpPr>
          <p:cNvPr id="4" name="Marcador de número de diapositiva 3"/>
          <p:cNvSpPr>
            <a:spLocks noGrp="1"/>
          </p:cNvSpPr>
          <p:nvPr>
            <p:ph type="sldNum" sz="quarter" idx="10"/>
          </p:nvPr>
        </p:nvSpPr>
        <p:spPr/>
        <p:txBody>
          <a:bodyPr/>
          <a:lstStyle/>
          <a:p>
            <a:fld id="{D9CA3D90-11A4-42C2-BEF5-5B3268B35B38}" type="slidenum">
              <a:rPr lang="es-ES" smtClean="0"/>
              <a:t>29</a:t>
            </a:fld>
            <a:endParaRPr lang="es-ES"/>
          </a:p>
        </p:txBody>
      </p:sp>
    </p:spTree>
    <p:extLst>
      <p:ext uri="{BB962C8B-B14F-4D97-AF65-F5344CB8AC3E}">
        <p14:creationId xmlns:p14="http://schemas.microsoft.com/office/powerpoint/2010/main" val="1908637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D9CA3D90-11A4-42C2-BEF5-5B3268B35B38}" type="slidenum">
              <a:rPr lang="es-ES" smtClean="0"/>
              <a:t>30</a:t>
            </a:fld>
            <a:endParaRPr lang="es-ES"/>
          </a:p>
        </p:txBody>
      </p:sp>
    </p:spTree>
    <p:extLst>
      <p:ext uri="{BB962C8B-B14F-4D97-AF65-F5344CB8AC3E}">
        <p14:creationId xmlns:p14="http://schemas.microsoft.com/office/powerpoint/2010/main" val="2962192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red abierta*</a:t>
            </a:r>
          </a:p>
        </p:txBody>
      </p:sp>
      <p:sp>
        <p:nvSpPr>
          <p:cNvPr id="4" name="Marcador de número de diapositiva 3"/>
          <p:cNvSpPr>
            <a:spLocks noGrp="1"/>
          </p:cNvSpPr>
          <p:nvPr>
            <p:ph type="sldNum" sz="quarter" idx="10"/>
          </p:nvPr>
        </p:nvSpPr>
        <p:spPr/>
        <p:txBody>
          <a:bodyPr/>
          <a:lstStyle/>
          <a:p>
            <a:fld id="{D9CA3D90-11A4-42C2-BEF5-5B3268B35B38}" type="slidenum">
              <a:rPr lang="es-ES" smtClean="0"/>
              <a:t>32</a:t>
            </a:fld>
            <a:endParaRPr lang="es-ES"/>
          </a:p>
        </p:txBody>
      </p:sp>
    </p:spTree>
    <p:extLst>
      <p:ext uri="{BB962C8B-B14F-4D97-AF65-F5344CB8AC3E}">
        <p14:creationId xmlns:p14="http://schemas.microsoft.com/office/powerpoint/2010/main" val="2545167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es-ES" sz="1200" b="0" i="0" u="none" strike="noStrike" cap="none" normalizeH="0" baseline="0" dirty="0">
                <a:ln>
                  <a:noFill/>
                </a:ln>
                <a:solidFill>
                  <a:schemeClr val="tx1"/>
                </a:solidFill>
                <a:effectLst/>
                <a:latin typeface="medium-content-serif-font"/>
              </a:rPr>
              <a:t>Mucho se empieza a escuchar sobre las redes LPWAN (</a:t>
            </a:r>
            <a:r>
              <a:rPr kumimoji="0" lang="es-ES" altLang="es-ES" sz="1200" b="1" i="0" u="none" strike="noStrike" cap="none" normalizeH="0" baseline="0" dirty="0">
                <a:ln>
                  <a:noFill/>
                </a:ln>
                <a:solidFill>
                  <a:schemeClr val="tx1"/>
                </a:solidFill>
                <a:effectLst/>
                <a:latin typeface="medium-content-serif-font"/>
              </a:rPr>
              <a:t>Low-</a:t>
            </a:r>
            <a:r>
              <a:rPr kumimoji="0" lang="es-ES" altLang="es-ES" sz="1200" b="1" i="0" u="none" strike="noStrike" cap="none" normalizeH="0" baseline="0" dirty="0" err="1">
                <a:ln>
                  <a:noFill/>
                </a:ln>
                <a:solidFill>
                  <a:schemeClr val="tx1"/>
                </a:solidFill>
                <a:effectLst/>
                <a:latin typeface="medium-content-serif-font"/>
              </a:rPr>
              <a:t>Power</a:t>
            </a:r>
            <a:r>
              <a:rPr kumimoji="0" lang="es-ES" altLang="es-ES" sz="1200" b="1" i="0" u="none" strike="noStrike" cap="none" normalizeH="0" baseline="0" dirty="0">
                <a:ln>
                  <a:noFill/>
                </a:ln>
                <a:solidFill>
                  <a:schemeClr val="tx1"/>
                </a:solidFill>
                <a:effectLst/>
                <a:latin typeface="medium-content-serif-font"/>
              </a:rPr>
              <a:t> Wide-</a:t>
            </a:r>
            <a:r>
              <a:rPr kumimoji="0" lang="es-ES" altLang="es-ES" sz="1200" b="1" i="0" u="none" strike="noStrike" cap="none" normalizeH="0" baseline="0" dirty="0" err="1">
                <a:ln>
                  <a:noFill/>
                </a:ln>
                <a:solidFill>
                  <a:schemeClr val="tx1"/>
                </a:solidFill>
                <a:effectLst/>
                <a:latin typeface="medium-content-serif-font"/>
              </a:rPr>
              <a:t>Area</a:t>
            </a:r>
            <a:r>
              <a:rPr kumimoji="0" lang="es-ES" altLang="es-ES" sz="1200" b="1" i="0" u="none" strike="noStrike" cap="none" normalizeH="0" baseline="0" dirty="0">
                <a:ln>
                  <a:noFill/>
                </a:ln>
                <a:solidFill>
                  <a:schemeClr val="tx1"/>
                </a:solidFill>
                <a:effectLst/>
                <a:latin typeface="medium-content-serif-font"/>
              </a:rPr>
              <a:t> Network) </a:t>
            </a:r>
            <a:r>
              <a:rPr kumimoji="0" lang="es-ES" altLang="es-ES" sz="1200" b="0" i="0" u="none" strike="noStrike" cap="none" normalizeH="0" baseline="0" dirty="0">
                <a:ln>
                  <a:noFill/>
                </a:ln>
                <a:solidFill>
                  <a:schemeClr val="tx1"/>
                </a:solidFill>
                <a:effectLst/>
                <a:latin typeface="medium-content-serif-font"/>
              </a:rPr>
              <a:t>y ¿por qué usar estas redes </a:t>
            </a:r>
            <a:r>
              <a:rPr kumimoji="0" lang="es-ES" altLang="es-ES" sz="1200" b="0" i="0" u="none" strike="noStrike" cap="none" normalizeH="0" baseline="0" dirty="0" err="1">
                <a:ln>
                  <a:noFill/>
                </a:ln>
                <a:solidFill>
                  <a:schemeClr val="tx1"/>
                </a:solidFill>
                <a:effectLst/>
                <a:latin typeface="medium-content-serif-font"/>
              </a:rPr>
              <a:t>LoRa</a:t>
            </a:r>
            <a:r>
              <a:rPr kumimoji="0" lang="es-ES" altLang="es-ES" sz="1200" b="0" i="0" u="none" strike="noStrike" cap="none" normalizeH="0" baseline="0" dirty="0">
                <a:ln>
                  <a:noFill/>
                </a:ln>
                <a:solidFill>
                  <a:schemeClr val="tx1"/>
                </a:solidFill>
                <a:effectLst/>
                <a:latin typeface="medium-content-serif-font"/>
              </a:rPr>
              <a:t> y </a:t>
            </a:r>
            <a:r>
              <a:rPr kumimoji="0" lang="es-ES" altLang="es-ES" sz="1200" b="0" i="0" u="none" strike="noStrike" cap="none" normalizeH="0" baseline="0" dirty="0" err="1">
                <a:ln>
                  <a:noFill/>
                </a:ln>
                <a:solidFill>
                  <a:schemeClr val="tx1"/>
                </a:solidFill>
                <a:effectLst/>
                <a:latin typeface="medium-content-serif-font"/>
              </a:rPr>
              <a:t>LoRaWAN</a:t>
            </a:r>
            <a:r>
              <a:rPr kumimoji="0" lang="es-ES" altLang="es-ES" sz="1200" b="0" i="0" u="none" strike="noStrike" cap="none" normalizeH="0" baseline="0" dirty="0">
                <a:ln>
                  <a:noFill/>
                </a:ln>
                <a:solidFill>
                  <a:schemeClr val="tx1"/>
                </a:solidFill>
                <a:effectLst/>
                <a:latin typeface="medium-content-serif-font"/>
              </a:rPr>
              <a:t>, pero ustedes se preguntarán ¿qué es </a:t>
            </a:r>
            <a:r>
              <a:rPr kumimoji="0" lang="es-ES" altLang="es-ES" sz="1200" b="1" i="0" u="none" strike="noStrike" cap="none" normalizeH="0" baseline="0" dirty="0" err="1">
                <a:ln>
                  <a:noFill/>
                </a:ln>
                <a:solidFill>
                  <a:schemeClr val="tx1"/>
                </a:solidFill>
                <a:effectLst/>
                <a:latin typeface="medium-content-serif-font"/>
              </a:rPr>
              <a:t>LoRa</a:t>
            </a:r>
            <a:r>
              <a:rPr kumimoji="0" lang="es-ES" altLang="es-ES" sz="1200" b="0" i="0" u="none" strike="noStrike" cap="none" normalizeH="0" baseline="0" dirty="0">
                <a:ln>
                  <a:noFill/>
                </a:ln>
                <a:solidFill>
                  <a:schemeClr val="tx1"/>
                </a:solidFill>
                <a:effectLst/>
                <a:latin typeface="medium-content-serif-font"/>
              </a:rPr>
              <a:t>?</a:t>
            </a:r>
          </a:p>
          <a:p>
            <a:endParaRPr lang="es-ES" dirty="0"/>
          </a:p>
        </p:txBody>
      </p:sp>
      <p:sp>
        <p:nvSpPr>
          <p:cNvPr id="4" name="Marcador de número de diapositiva 3"/>
          <p:cNvSpPr>
            <a:spLocks noGrp="1"/>
          </p:cNvSpPr>
          <p:nvPr>
            <p:ph type="sldNum" sz="quarter" idx="10"/>
          </p:nvPr>
        </p:nvSpPr>
        <p:spPr/>
        <p:txBody>
          <a:bodyPr/>
          <a:lstStyle/>
          <a:p>
            <a:fld id="{D9CA3D90-11A4-42C2-BEF5-5B3268B35B38}" type="slidenum">
              <a:rPr lang="es-ES" smtClean="0"/>
              <a:t>2</a:t>
            </a:fld>
            <a:endParaRPr lang="es-ES"/>
          </a:p>
        </p:txBody>
      </p:sp>
    </p:spTree>
    <p:extLst>
      <p:ext uri="{BB962C8B-B14F-4D97-AF65-F5344CB8AC3E}">
        <p14:creationId xmlns:p14="http://schemas.microsoft.com/office/powerpoint/2010/main" val="1718991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 red de Amsterdam se </a:t>
            </a:r>
            <a:r>
              <a:rPr lang="en-US" dirty="0" err="1"/>
              <a:t>desplegó</a:t>
            </a:r>
            <a:r>
              <a:rPr lang="en-US" dirty="0"/>
              <a:t> </a:t>
            </a:r>
            <a:r>
              <a:rPr lang="en-US" dirty="0" err="1"/>
              <a:t>en</a:t>
            </a:r>
            <a:r>
              <a:rPr lang="en-US" dirty="0"/>
              <a:t> 6 </a:t>
            </a:r>
            <a:r>
              <a:rPr lang="en-US" dirty="0" err="1"/>
              <a:t>semanas</a:t>
            </a:r>
            <a:r>
              <a:rPr lang="en-US" dirty="0"/>
              <a:t> con la </a:t>
            </a:r>
            <a:r>
              <a:rPr lang="en-US" dirty="0" err="1"/>
              <a:t>ayuda</a:t>
            </a:r>
            <a:r>
              <a:rPr lang="en-US" dirty="0"/>
              <a:t> de un </a:t>
            </a:r>
            <a:r>
              <a:rPr lang="en-US" dirty="0" err="1"/>
              <a:t>montón</a:t>
            </a:r>
            <a:r>
              <a:rPr lang="en-US" dirty="0"/>
              <a:t> de partners y </a:t>
            </a:r>
            <a:r>
              <a:rPr lang="en-US" dirty="0" err="1"/>
              <a:t>supuso</a:t>
            </a:r>
            <a:r>
              <a:rPr lang="en-US" dirty="0"/>
              <a:t> un gran </a:t>
            </a:r>
            <a:r>
              <a:rPr lang="en-US" dirty="0" err="1"/>
              <a:t>impulso</a:t>
            </a:r>
            <a:r>
              <a:rPr lang="en-US" dirty="0"/>
              <a:t> para el </a:t>
            </a:r>
            <a:r>
              <a:rPr lang="en-US" dirty="0" err="1"/>
              <a:t>kickstarter</a:t>
            </a:r>
            <a:r>
              <a:rPr lang="en-US" dirty="0"/>
              <a:t> de The Things Network.</a:t>
            </a:r>
            <a:endParaRPr lang="es-ES" dirty="0"/>
          </a:p>
        </p:txBody>
      </p:sp>
      <p:sp>
        <p:nvSpPr>
          <p:cNvPr id="4" name="Marcador de número de diapositiva 3"/>
          <p:cNvSpPr>
            <a:spLocks noGrp="1"/>
          </p:cNvSpPr>
          <p:nvPr>
            <p:ph type="sldNum" sz="quarter" idx="10"/>
          </p:nvPr>
        </p:nvSpPr>
        <p:spPr/>
        <p:txBody>
          <a:bodyPr/>
          <a:lstStyle/>
          <a:p>
            <a:fld id="{D9CA3D90-11A4-42C2-BEF5-5B3268B35B38}" type="slidenum">
              <a:rPr lang="es-ES" smtClean="0"/>
              <a:t>33</a:t>
            </a:fld>
            <a:endParaRPr lang="es-ES"/>
          </a:p>
        </p:txBody>
      </p:sp>
    </p:spTree>
    <p:extLst>
      <p:ext uri="{BB962C8B-B14F-4D97-AF65-F5344CB8AC3E}">
        <p14:creationId xmlns:p14="http://schemas.microsoft.com/office/powerpoint/2010/main" val="3886397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mn-lt"/>
                <a:ea typeface="+mn-ea"/>
                <a:cs typeface="+mn-cs"/>
              </a:rPr>
              <a:t>Hoosje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Bootje</a:t>
            </a:r>
            <a:r>
              <a:rPr lang="en-US" sz="1200" b="0" i="0" u="none" strike="noStrike" kern="1200" dirty="0">
                <a:solidFill>
                  <a:schemeClr val="tx1"/>
                </a:solidFill>
                <a:effectLst/>
                <a:latin typeface="+mn-lt"/>
                <a:ea typeface="+mn-ea"/>
                <a:cs typeface="+mn-cs"/>
              </a:rPr>
              <a:t>, first use case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It is the use cases (</a:t>
            </a:r>
            <a:r>
              <a:rPr lang="en-US" sz="1200" b="0" i="0" u="none" strike="noStrike" kern="1200" dirty="0" err="1">
                <a:solidFill>
                  <a:schemeClr val="tx1"/>
                </a:solidFill>
                <a:effectLst/>
                <a:latin typeface="+mn-lt"/>
                <a:ea typeface="+mn-ea"/>
                <a:cs typeface="+mn-cs"/>
              </a:rPr>
              <a:t>applicationsa</a:t>
            </a:r>
            <a:r>
              <a:rPr lang="en-US" sz="1200" b="0" i="0" u="none" strike="noStrike" kern="1200" dirty="0">
                <a:solidFill>
                  <a:schemeClr val="tx1"/>
                </a:solidFill>
                <a:effectLst/>
                <a:latin typeface="+mn-lt"/>
                <a:ea typeface="+mn-ea"/>
                <a:cs typeface="+mn-cs"/>
              </a:rPr>
              <a:t>) that adds value to the network. Here you can see an example of a water leakage detector in boats. Amsterdam has a lot of canals and people use boats to travel from one place to another. These sensors placed in the boats can detect if there is any leakage and inform the cleaning/repair company to fix it asap. The communication between the sensors in the boats and gateway </a:t>
            </a:r>
            <a:r>
              <a:rPr lang="en-US" sz="1200" b="0" i="0" u="none" strike="noStrike" kern="1200" dirty="0" err="1">
                <a:solidFill>
                  <a:schemeClr val="tx1"/>
                </a:solidFill>
                <a:effectLst/>
                <a:latin typeface="+mn-lt"/>
                <a:ea typeface="+mn-ea"/>
                <a:cs typeface="+mn-cs"/>
              </a:rPr>
              <a:t>doesnt</a:t>
            </a:r>
            <a:r>
              <a:rPr lang="en-US" sz="1200" b="0" i="0" u="none" strike="noStrike" kern="1200" dirty="0">
                <a:solidFill>
                  <a:schemeClr val="tx1"/>
                </a:solidFill>
                <a:effectLst/>
                <a:latin typeface="+mn-lt"/>
                <a:ea typeface="+mn-ea"/>
                <a:cs typeface="+mn-cs"/>
              </a:rPr>
              <a:t> have to depend on 3G/</a:t>
            </a:r>
            <a:r>
              <a:rPr lang="en-US" sz="1200" b="0" i="0" u="none" strike="noStrike" kern="1200" dirty="0" err="1">
                <a:solidFill>
                  <a:schemeClr val="tx1"/>
                </a:solidFill>
                <a:effectLst/>
                <a:latin typeface="+mn-lt"/>
                <a:ea typeface="+mn-ea"/>
                <a:cs typeface="+mn-cs"/>
              </a:rPr>
              <a:t>WiFi</a:t>
            </a:r>
            <a:r>
              <a:rPr lang="en-US" sz="1200" b="0" i="0" u="none" strike="noStrike" kern="1200" dirty="0">
                <a:solidFill>
                  <a:schemeClr val="tx1"/>
                </a:solidFill>
                <a:effectLst/>
                <a:latin typeface="+mn-lt"/>
                <a:ea typeface="+mn-ea"/>
                <a:cs typeface="+mn-cs"/>
              </a:rPr>
              <a:t>/Bluetooth, It happens over </a:t>
            </a:r>
            <a:r>
              <a:rPr lang="en-US" sz="1200" b="0" i="0" u="none" strike="noStrike" kern="1200" dirty="0" err="1">
                <a:solidFill>
                  <a:schemeClr val="tx1"/>
                </a:solidFill>
                <a:effectLst/>
                <a:latin typeface="+mn-lt"/>
                <a:ea typeface="+mn-ea"/>
                <a:cs typeface="+mn-cs"/>
              </a:rPr>
              <a:t>LoRaWAN</a:t>
            </a:r>
            <a:r>
              <a:rPr lang="en-US" sz="1200" b="0" i="0" u="none" strike="noStrike" kern="1200" dirty="0">
                <a:solidFill>
                  <a:schemeClr val="tx1"/>
                </a:solidFill>
                <a:effectLst/>
                <a:latin typeface="+mn-lt"/>
                <a:ea typeface="+mn-ea"/>
                <a:cs typeface="+mn-cs"/>
              </a:rPr>
              <a:t>. Also the battery life of these sensors is so high that you don’t have to worry about replacing them every now and then.</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You should find a use-case/application that can be built over the network and provides value to the community. </a:t>
            </a:r>
            <a:endParaRPr lang="en-US" b="0" dirty="0">
              <a:effectLst/>
            </a:endParaRPr>
          </a:p>
        </p:txBody>
      </p:sp>
      <p:sp>
        <p:nvSpPr>
          <p:cNvPr id="4" name="Slide Number Placeholder 3"/>
          <p:cNvSpPr>
            <a:spLocks noGrp="1"/>
          </p:cNvSpPr>
          <p:nvPr>
            <p:ph type="sldNum" sz="quarter" idx="10"/>
          </p:nvPr>
        </p:nvSpPr>
        <p:spPr/>
        <p:txBody>
          <a:bodyPr/>
          <a:lstStyle/>
          <a:p>
            <a:fld id="{138D0F44-5A88-485F-A09B-4A98C1C32715}" type="slidenum">
              <a:rPr lang="nl-NL" smtClean="0"/>
              <a:t>34</a:t>
            </a:fld>
            <a:endParaRPr lang="nl-NL"/>
          </a:p>
        </p:txBody>
      </p:sp>
    </p:spTree>
    <p:extLst>
      <p:ext uri="{BB962C8B-B14F-4D97-AF65-F5344CB8AC3E}">
        <p14:creationId xmlns:p14="http://schemas.microsoft.com/office/powerpoint/2010/main" val="6479903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muchos casos </a:t>
            </a:r>
          </a:p>
        </p:txBody>
      </p:sp>
      <p:sp>
        <p:nvSpPr>
          <p:cNvPr id="4" name="Marcador de número de diapositiva 3"/>
          <p:cNvSpPr>
            <a:spLocks noGrp="1"/>
          </p:cNvSpPr>
          <p:nvPr>
            <p:ph type="sldNum" sz="quarter" idx="10"/>
          </p:nvPr>
        </p:nvSpPr>
        <p:spPr/>
        <p:txBody>
          <a:bodyPr/>
          <a:lstStyle/>
          <a:p>
            <a:fld id="{D9CA3D90-11A4-42C2-BEF5-5B3268B35B38}" type="slidenum">
              <a:rPr lang="es-ES" smtClean="0"/>
              <a:t>35</a:t>
            </a:fld>
            <a:endParaRPr lang="es-ES"/>
          </a:p>
        </p:txBody>
      </p:sp>
    </p:spTree>
    <p:extLst>
      <p:ext uri="{BB962C8B-B14F-4D97-AF65-F5344CB8AC3E}">
        <p14:creationId xmlns:p14="http://schemas.microsoft.com/office/powerpoint/2010/main" val="1240145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 Quality sensor,</a:t>
            </a:r>
            <a:r>
              <a:rPr lang="en-US" baseline="0" dirty="0"/>
              <a:t> embedded in a 3D printed bird.</a:t>
            </a:r>
          </a:p>
          <a:p>
            <a:r>
              <a:rPr lang="en-US" baseline="0" dirty="0"/>
              <a:t>Tale = antenna</a:t>
            </a:r>
          </a:p>
          <a:p>
            <a:r>
              <a:rPr lang="en-US" baseline="0" dirty="0"/>
              <a:t>Sensors are embedded in the beak of the bird</a:t>
            </a:r>
            <a:endParaRPr lang="en-US" dirty="0"/>
          </a:p>
        </p:txBody>
      </p:sp>
      <p:sp>
        <p:nvSpPr>
          <p:cNvPr id="4" name="Slide Number Placeholder 3"/>
          <p:cNvSpPr>
            <a:spLocks noGrp="1"/>
          </p:cNvSpPr>
          <p:nvPr>
            <p:ph type="sldNum" sz="quarter" idx="10"/>
          </p:nvPr>
        </p:nvSpPr>
        <p:spPr/>
        <p:txBody>
          <a:bodyPr/>
          <a:lstStyle/>
          <a:p>
            <a:fld id="{138D0F44-5A88-485F-A09B-4A98C1C32715}" type="slidenum">
              <a:rPr lang="nl-NL" smtClean="0"/>
              <a:t>36</a:t>
            </a:fld>
            <a:endParaRPr lang="nl-NL"/>
          </a:p>
        </p:txBody>
      </p:sp>
    </p:spTree>
    <p:extLst>
      <p:ext uri="{BB962C8B-B14F-4D97-AF65-F5344CB8AC3E}">
        <p14:creationId xmlns:p14="http://schemas.microsoft.com/office/powerpoint/2010/main" val="1971789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Monitorización</a:t>
            </a:r>
            <a:r>
              <a:rPr lang="en-US" dirty="0"/>
              <a:t> del caudal de </a:t>
            </a:r>
            <a:r>
              <a:rPr lang="en-US" dirty="0" err="1"/>
              <a:t>los</a:t>
            </a:r>
            <a:r>
              <a:rPr lang="en-US" dirty="0"/>
              <a:t> </a:t>
            </a:r>
            <a:r>
              <a:rPr lang="en-US" dirty="0" err="1"/>
              <a:t>ríos</a:t>
            </a:r>
            <a:endParaRPr lang="en-US" dirty="0"/>
          </a:p>
        </p:txBody>
      </p:sp>
      <p:sp>
        <p:nvSpPr>
          <p:cNvPr id="4" name="Slide Number Placeholder 3"/>
          <p:cNvSpPr>
            <a:spLocks noGrp="1"/>
          </p:cNvSpPr>
          <p:nvPr>
            <p:ph type="sldNum" sz="quarter" idx="10"/>
          </p:nvPr>
        </p:nvSpPr>
        <p:spPr/>
        <p:txBody>
          <a:bodyPr/>
          <a:lstStyle/>
          <a:p>
            <a:fld id="{138D0F44-5A88-485F-A09B-4A98C1C32715}" type="slidenum">
              <a:rPr lang="nl-NL" smtClean="0"/>
              <a:t>37</a:t>
            </a:fld>
            <a:endParaRPr lang="nl-NL"/>
          </a:p>
        </p:txBody>
      </p:sp>
    </p:spTree>
    <p:extLst>
      <p:ext uri="{BB962C8B-B14F-4D97-AF65-F5344CB8AC3E}">
        <p14:creationId xmlns:p14="http://schemas.microsoft.com/office/powerpoint/2010/main" val="1599245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 tan solo 4 </a:t>
            </a:r>
            <a:r>
              <a:rPr lang="en-US" dirty="0" err="1"/>
              <a:t>antenas</a:t>
            </a:r>
            <a:r>
              <a:rPr lang="en-US" dirty="0"/>
              <a:t> </a:t>
            </a:r>
            <a:r>
              <a:rPr lang="en-US" dirty="0" err="1"/>
              <a:t>hemos</a:t>
            </a:r>
            <a:r>
              <a:rPr lang="en-US" dirty="0"/>
              <a:t> </a:t>
            </a:r>
            <a:r>
              <a:rPr lang="en-US" dirty="0" err="1"/>
              <a:t>cubierto</a:t>
            </a:r>
            <a:r>
              <a:rPr lang="en-US" dirty="0"/>
              <a:t> </a:t>
            </a:r>
            <a:r>
              <a:rPr lang="en-US" dirty="0" err="1"/>
              <a:t>prácticamente</a:t>
            </a:r>
            <a:r>
              <a:rPr lang="en-US" dirty="0"/>
              <a:t> </a:t>
            </a:r>
            <a:r>
              <a:rPr lang="en-US" dirty="0" err="1"/>
              <a:t>toda</a:t>
            </a:r>
            <a:r>
              <a:rPr lang="en-US" dirty="0"/>
              <a:t> el area </a:t>
            </a:r>
            <a:r>
              <a:rPr lang="en-US" dirty="0" err="1"/>
              <a:t>metropolitana</a:t>
            </a:r>
            <a:r>
              <a:rPr lang="en-US" dirty="0"/>
              <a:t> y el </a:t>
            </a:r>
            <a:r>
              <a:rPr lang="en-US" dirty="0" err="1"/>
              <a:t>alfoz</a:t>
            </a:r>
            <a:r>
              <a:rPr lang="en-US" dirty="0"/>
              <a:t> de Salamanca.</a:t>
            </a:r>
          </a:p>
          <a:p>
            <a:endParaRPr lang="es-ES" dirty="0"/>
          </a:p>
        </p:txBody>
      </p:sp>
      <p:sp>
        <p:nvSpPr>
          <p:cNvPr id="4" name="Marcador de número de diapositiva 3"/>
          <p:cNvSpPr>
            <a:spLocks noGrp="1"/>
          </p:cNvSpPr>
          <p:nvPr>
            <p:ph type="sldNum" sz="quarter" idx="10"/>
          </p:nvPr>
        </p:nvSpPr>
        <p:spPr/>
        <p:txBody>
          <a:bodyPr/>
          <a:lstStyle/>
          <a:p>
            <a:fld id="{D9CA3D90-11A4-42C2-BEF5-5B3268B35B38}" type="slidenum">
              <a:rPr lang="es-ES" smtClean="0"/>
              <a:t>38</a:t>
            </a:fld>
            <a:endParaRPr lang="es-ES"/>
          </a:p>
        </p:txBody>
      </p:sp>
    </p:spTree>
    <p:extLst>
      <p:ext uri="{BB962C8B-B14F-4D97-AF65-F5344CB8AC3E}">
        <p14:creationId xmlns:p14="http://schemas.microsoft.com/office/powerpoint/2010/main" val="2586490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En</a:t>
            </a:r>
            <a:r>
              <a:rPr lang="en-US" dirty="0"/>
              <a:t> </a:t>
            </a:r>
            <a:r>
              <a:rPr lang="en-US" dirty="0" err="1"/>
              <a:t>España</a:t>
            </a:r>
            <a:r>
              <a:rPr lang="en-US" dirty="0"/>
              <a:t> </a:t>
            </a:r>
            <a:r>
              <a:rPr lang="en-US" dirty="0" err="1"/>
              <a:t>somos</a:t>
            </a:r>
            <a:r>
              <a:rPr lang="en-US" dirty="0"/>
              <a:t> </a:t>
            </a:r>
            <a:r>
              <a:rPr lang="en-US" dirty="0" err="1"/>
              <a:t>ya</a:t>
            </a:r>
            <a:r>
              <a:rPr lang="en-US" dirty="0"/>
              <a:t> 4 </a:t>
            </a:r>
            <a:r>
              <a:rPr lang="en-US" dirty="0" err="1"/>
              <a:t>comunidades</a:t>
            </a:r>
            <a:r>
              <a:rPr lang="en-US" dirty="0"/>
              <a:t> </a:t>
            </a:r>
            <a:r>
              <a:rPr lang="en-US" dirty="0" err="1"/>
              <a:t>oficiales</a:t>
            </a:r>
            <a:r>
              <a:rPr lang="en-US" dirty="0"/>
              <a:t> de TTN, Barcelona, Madrid, Asturias y Salamanca. </a:t>
            </a:r>
            <a:r>
              <a:rPr lang="en-US" dirty="0" err="1"/>
              <a:t>Nosotros</a:t>
            </a:r>
            <a:r>
              <a:rPr lang="en-US" dirty="0"/>
              <a:t> </a:t>
            </a:r>
            <a:r>
              <a:rPr lang="en-US" dirty="0" err="1"/>
              <a:t>tenemos</a:t>
            </a:r>
            <a:r>
              <a:rPr lang="en-US" dirty="0"/>
              <a:t> </a:t>
            </a:r>
            <a:r>
              <a:rPr lang="en-US" dirty="0" err="1"/>
              <a:t>antenas</a:t>
            </a:r>
            <a:r>
              <a:rPr lang="en-US" dirty="0"/>
              <a:t> </a:t>
            </a:r>
            <a:r>
              <a:rPr lang="en-US" dirty="0" err="1"/>
              <a:t>desplegadas</a:t>
            </a:r>
            <a:r>
              <a:rPr lang="en-US" dirty="0"/>
              <a:t> </a:t>
            </a:r>
            <a:r>
              <a:rPr lang="en-US" dirty="0" err="1"/>
              <a:t>en</a:t>
            </a:r>
            <a:r>
              <a:rPr lang="en-US" dirty="0"/>
              <a:t> Salamanca capital y el </a:t>
            </a:r>
            <a:r>
              <a:rPr lang="en-US" dirty="0" err="1"/>
              <a:t>alfoz</a:t>
            </a:r>
            <a:r>
              <a:rPr lang="en-US" dirty="0"/>
              <a:t> y </a:t>
            </a:r>
            <a:r>
              <a:rPr lang="en-US" dirty="0" err="1"/>
              <a:t>también</a:t>
            </a:r>
            <a:r>
              <a:rPr lang="en-US" dirty="0"/>
              <a:t> </a:t>
            </a:r>
            <a:r>
              <a:rPr lang="en-US" dirty="0" err="1"/>
              <a:t>en</a:t>
            </a:r>
            <a:r>
              <a:rPr lang="en-US" dirty="0"/>
              <a:t> Ciudad Rodrigo.</a:t>
            </a:r>
          </a:p>
          <a:p>
            <a:endParaRPr lang="es-ES" dirty="0"/>
          </a:p>
        </p:txBody>
      </p:sp>
      <p:sp>
        <p:nvSpPr>
          <p:cNvPr id="4" name="Marcador de número de diapositiva 3"/>
          <p:cNvSpPr>
            <a:spLocks noGrp="1"/>
          </p:cNvSpPr>
          <p:nvPr>
            <p:ph type="sldNum" sz="quarter" idx="10"/>
          </p:nvPr>
        </p:nvSpPr>
        <p:spPr/>
        <p:txBody>
          <a:bodyPr/>
          <a:lstStyle/>
          <a:p>
            <a:fld id="{D9CA3D90-11A4-42C2-BEF5-5B3268B35B38}" type="slidenum">
              <a:rPr lang="es-ES" smtClean="0"/>
              <a:t>39</a:t>
            </a:fld>
            <a:endParaRPr lang="es-ES"/>
          </a:p>
        </p:txBody>
      </p:sp>
    </p:spTree>
    <p:extLst>
      <p:ext uri="{BB962C8B-B14F-4D97-AF65-F5344CB8AC3E}">
        <p14:creationId xmlns:p14="http://schemas.microsoft.com/office/powerpoint/2010/main" val="1538698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a:t>
            </a:r>
            <a:r>
              <a:rPr lang="en-US" dirty="0" err="1"/>
              <a:t>día</a:t>
            </a:r>
            <a:r>
              <a:rPr lang="en-US" dirty="0"/>
              <a:t> de hoy hay </a:t>
            </a:r>
            <a:r>
              <a:rPr lang="en-US" dirty="0" err="1"/>
              <a:t>más</a:t>
            </a:r>
            <a:r>
              <a:rPr lang="en-US" dirty="0"/>
              <a:t> de 3500 gateways </a:t>
            </a:r>
            <a:r>
              <a:rPr lang="en-US" dirty="0" err="1"/>
              <a:t>activos</a:t>
            </a:r>
            <a:r>
              <a:rPr lang="en-US" dirty="0"/>
              <a:t> </a:t>
            </a:r>
            <a:r>
              <a:rPr lang="en-US" dirty="0" err="1"/>
              <a:t>repartidos</a:t>
            </a:r>
            <a:r>
              <a:rPr lang="en-US" dirty="0"/>
              <a:t> </a:t>
            </a:r>
            <a:r>
              <a:rPr lang="en-US" dirty="0" err="1"/>
              <a:t>por</a:t>
            </a:r>
            <a:r>
              <a:rPr lang="en-US" dirty="0"/>
              <a:t> </a:t>
            </a:r>
            <a:r>
              <a:rPr lang="en-US" dirty="0" err="1"/>
              <a:t>todo</a:t>
            </a:r>
            <a:r>
              <a:rPr lang="en-US" dirty="0"/>
              <a:t> el </a:t>
            </a:r>
            <a:r>
              <a:rPr lang="en-US" dirty="0" err="1"/>
              <a:t>mundo</a:t>
            </a:r>
            <a:r>
              <a:rPr lang="en-US" dirty="0"/>
              <a:t>, </a:t>
            </a:r>
            <a:r>
              <a:rPr lang="en-US" dirty="0" err="1"/>
              <a:t>hace</a:t>
            </a:r>
            <a:r>
              <a:rPr lang="en-US" dirty="0"/>
              <a:t> tan solo </a:t>
            </a:r>
            <a:r>
              <a:rPr lang="en-US" dirty="0" err="1"/>
              <a:t>una</a:t>
            </a:r>
            <a:r>
              <a:rPr lang="en-US" dirty="0"/>
              <a:t> </a:t>
            </a:r>
            <a:r>
              <a:rPr lang="en-US" dirty="0" err="1"/>
              <a:t>semanas</a:t>
            </a:r>
            <a:r>
              <a:rPr lang="en-US" dirty="0"/>
              <a:t> </a:t>
            </a:r>
            <a:r>
              <a:rPr lang="en-US" dirty="0" err="1"/>
              <a:t>había</a:t>
            </a:r>
            <a:r>
              <a:rPr lang="en-US" dirty="0"/>
              <a:t> </a:t>
            </a:r>
            <a:r>
              <a:rPr lang="en-US" dirty="0" err="1"/>
              <a:t>pocos</a:t>
            </a:r>
            <a:r>
              <a:rPr lang="en-US" dirty="0"/>
              <a:t> </a:t>
            </a:r>
            <a:r>
              <a:rPr lang="en-US" dirty="0" err="1"/>
              <a:t>más</a:t>
            </a:r>
            <a:r>
              <a:rPr lang="en-US" dirty="0"/>
              <a:t> de 3000.</a:t>
            </a:r>
          </a:p>
          <a:p>
            <a:endParaRPr lang="es-ES" dirty="0"/>
          </a:p>
        </p:txBody>
      </p:sp>
      <p:sp>
        <p:nvSpPr>
          <p:cNvPr id="4" name="Marcador de número de diapositiva 3"/>
          <p:cNvSpPr>
            <a:spLocks noGrp="1"/>
          </p:cNvSpPr>
          <p:nvPr>
            <p:ph type="sldNum" sz="quarter" idx="10"/>
          </p:nvPr>
        </p:nvSpPr>
        <p:spPr/>
        <p:txBody>
          <a:bodyPr/>
          <a:lstStyle/>
          <a:p>
            <a:fld id="{D9CA3D90-11A4-42C2-BEF5-5B3268B35B38}" type="slidenum">
              <a:rPr lang="es-ES" smtClean="0"/>
              <a:t>40</a:t>
            </a:fld>
            <a:endParaRPr lang="es-ES"/>
          </a:p>
        </p:txBody>
      </p:sp>
    </p:spTree>
    <p:extLst>
      <p:ext uri="{BB962C8B-B14F-4D97-AF65-F5344CB8AC3E}">
        <p14:creationId xmlns:p14="http://schemas.microsoft.com/office/powerpoint/2010/main" val="3836884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err="1">
                <a:solidFill>
                  <a:schemeClr val="tx1"/>
                </a:solidFill>
                <a:effectLst/>
                <a:latin typeface="+mn-lt"/>
                <a:ea typeface="+mn-ea"/>
                <a:cs typeface="+mn-cs"/>
              </a:rPr>
              <a:t>IoTerra</a:t>
            </a:r>
            <a:r>
              <a:rPr lang="es-ES" sz="1200" b="0" i="0" kern="1200" dirty="0">
                <a:solidFill>
                  <a:schemeClr val="tx1"/>
                </a:solidFill>
                <a:effectLst/>
                <a:latin typeface="+mn-lt"/>
                <a:ea typeface="+mn-ea"/>
                <a:cs typeface="+mn-cs"/>
              </a:rPr>
              <a:t> es un servicio de riego racional que proporciona una “receta para el riego” dando a los agricultores información fiable sobre cuándo y cómo se debe regar en función de: mediciones de campo (humedad del suelo), las necesidades específicas de la planta, el tipo de suelo, el periodo de vegetación y el pronóstico del tiempo ( la precipitación pronosticada).</a:t>
            </a:r>
            <a:endParaRPr lang="es-ES" dirty="0"/>
          </a:p>
        </p:txBody>
      </p:sp>
      <p:sp>
        <p:nvSpPr>
          <p:cNvPr id="4" name="Marcador de número de diapositiva 3"/>
          <p:cNvSpPr>
            <a:spLocks noGrp="1"/>
          </p:cNvSpPr>
          <p:nvPr>
            <p:ph type="sldNum" sz="quarter" idx="10"/>
          </p:nvPr>
        </p:nvSpPr>
        <p:spPr/>
        <p:txBody>
          <a:bodyPr/>
          <a:lstStyle/>
          <a:p>
            <a:fld id="{D9CA3D90-11A4-42C2-BEF5-5B3268B35B38}" type="slidenum">
              <a:rPr lang="es-ES" smtClean="0"/>
              <a:t>41</a:t>
            </a:fld>
            <a:endParaRPr lang="es-ES"/>
          </a:p>
        </p:txBody>
      </p:sp>
    </p:spTree>
    <p:extLst>
      <p:ext uri="{BB962C8B-B14F-4D97-AF65-F5344CB8AC3E}">
        <p14:creationId xmlns:p14="http://schemas.microsoft.com/office/powerpoint/2010/main" val="2831432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Monitoriza a los animales e informa de lo que es necesario según sea la cuadra ganadera o la situación concreta de cada animal.</a:t>
            </a:r>
          </a:p>
          <a:p>
            <a:r>
              <a:rPr lang="es-ES" sz="1200" b="0" i="0" kern="1200" dirty="0">
                <a:solidFill>
                  <a:schemeClr val="tx1"/>
                </a:solidFill>
                <a:effectLst/>
                <a:latin typeface="+mn-lt"/>
                <a:ea typeface="+mn-ea"/>
                <a:cs typeface="+mn-cs"/>
              </a:rPr>
              <a:t>Permite informarse de la situación y localización de hembras parturientas en explotaciones extensivas, de la relación de los machos con cada una de las hembras,  independientemente de si la explotación es intensiva o extensiva. Informa al veterinario en tiempo real del estado de vacas preñadas o de terneros recién nacidos.</a:t>
            </a:r>
          </a:p>
          <a:p>
            <a:endParaRPr lang="es-ES" dirty="0"/>
          </a:p>
        </p:txBody>
      </p:sp>
      <p:sp>
        <p:nvSpPr>
          <p:cNvPr id="4" name="Marcador de número de diapositiva 3"/>
          <p:cNvSpPr>
            <a:spLocks noGrp="1"/>
          </p:cNvSpPr>
          <p:nvPr>
            <p:ph type="sldNum" sz="quarter" idx="10"/>
          </p:nvPr>
        </p:nvSpPr>
        <p:spPr/>
        <p:txBody>
          <a:bodyPr/>
          <a:lstStyle/>
          <a:p>
            <a:fld id="{D9CA3D90-11A4-42C2-BEF5-5B3268B35B38}" type="slidenum">
              <a:rPr lang="es-ES" smtClean="0"/>
              <a:t>42</a:t>
            </a:fld>
            <a:endParaRPr lang="es-ES"/>
          </a:p>
        </p:txBody>
      </p:sp>
    </p:spTree>
    <p:extLst>
      <p:ext uri="{BB962C8B-B14F-4D97-AF65-F5344CB8AC3E}">
        <p14:creationId xmlns:p14="http://schemas.microsoft.com/office/powerpoint/2010/main" val="451981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Aunque cómo veremos la comunidad Maker ha adoptado esta tecnología la modulación está patentada, sólo </a:t>
            </a:r>
            <a:r>
              <a:rPr lang="es-ES" sz="1200" dirty="0" err="1"/>
              <a:t>Semtech</a:t>
            </a:r>
            <a:r>
              <a:rPr lang="es-ES" sz="1200" dirty="0"/>
              <a:t> y sus </a:t>
            </a:r>
            <a:r>
              <a:rPr lang="es-ES" sz="1200" dirty="0" err="1"/>
              <a:t>partners</a:t>
            </a:r>
            <a:r>
              <a:rPr lang="es-ES" sz="1200" dirty="0"/>
              <a:t> asociados pueden fabricar los chips </a:t>
            </a:r>
            <a:r>
              <a:rPr lang="es-ES" sz="1200" dirty="0" err="1"/>
              <a:t>LoRa</a:t>
            </a:r>
            <a:r>
              <a:rPr lang="es-ES" sz="1200" dirty="0"/>
              <a:t>.</a:t>
            </a:r>
            <a:endParaRPr kumimoji="0" lang="es-ES" altLang="es-ES" sz="1100" b="0" i="0" u="none" strike="noStrike" cap="none" normalizeH="0" baseline="0" dirty="0">
              <a:ln>
                <a:noFill/>
              </a:ln>
              <a:solidFill>
                <a:schemeClr val="tx1"/>
              </a:solidFill>
              <a:effectLst/>
              <a:latin typeface="medium-content-sans-serif-font"/>
            </a:endParaRPr>
          </a:p>
          <a:p>
            <a:endParaRPr lang="es-ES" dirty="0"/>
          </a:p>
        </p:txBody>
      </p:sp>
      <p:sp>
        <p:nvSpPr>
          <p:cNvPr id="4" name="Marcador de número de diapositiva 3"/>
          <p:cNvSpPr>
            <a:spLocks noGrp="1"/>
          </p:cNvSpPr>
          <p:nvPr>
            <p:ph type="sldNum" sz="quarter" idx="10"/>
          </p:nvPr>
        </p:nvSpPr>
        <p:spPr/>
        <p:txBody>
          <a:bodyPr/>
          <a:lstStyle/>
          <a:p>
            <a:fld id="{D9CA3D90-11A4-42C2-BEF5-5B3268B35B38}" type="slidenum">
              <a:rPr lang="es-ES" smtClean="0"/>
              <a:t>3</a:t>
            </a:fld>
            <a:endParaRPr lang="es-ES"/>
          </a:p>
        </p:txBody>
      </p:sp>
    </p:spTree>
    <p:extLst>
      <p:ext uri="{BB962C8B-B14F-4D97-AF65-F5344CB8AC3E}">
        <p14:creationId xmlns:p14="http://schemas.microsoft.com/office/powerpoint/2010/main" val="1382605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err="1">
                <a:solidFill>
                  <a:schemeClr val="tx1"/>
                </a:solidFill>
                <a:effectLst/>
                <a:latin typeface="+mn-lt"/>
                <a:ea typeface="+mn-ea"/>
                <a:cs typeface="+mn-cs"/>
              </a:rPr>
              <a:t>Iotolva</a:t>
            </a:r>
            <a:r>
              <a:rPr lang="es-ES" sz="1200" b="0" i="0" kern="1200" dirty="0">
                <a:solidFill>
                  <a:schemeClr val="tx1"/>
                </a:solidFill>
                <a:effectLst/>
                <a:latin typeface="+mn-lt"/>
                <a:ea typeface="+mn-ea"/>
                <a:cs typeface="+mn-cs"/>
              </a:rPr>
              <a:t> está pensada para controlar los silos y tolvas de explotaciones agrícolas y ganaderas. Es capaz de monitorizar el estado y el volumen del contenido de los silos sin necesidad de asomarse a ellos. También informa de la situación de cada uno y permite a responsables o proveedores tomar decisiones o dejar que la propia aplicación gestione la demanda.</a:t>
            </a:r>
          </a:p>
          <a:p>
            <a:r>
              <a:rPr lang="es-ES" sz="1200" b="0" i="0" kern="1200" dirty="0" err="1">
                <a:solidFill>
                  <a:schemeClr val="tx1"/>
                </a:solidFill>
                <a:effectLst/>
                <a:latin typeface="+mn-lt"/>
                <a:ea typeface="+mn-ea"/>
                <a:cs typeface="+mn-cs"/>
              </a:rPr>
              <a:t>IoTolva</a:t>
            </a:r>
            <a:r>
              <a:rPr lang="es-ES" sz="1200" b="0" i="0" kern="1200" dirty="0">
                <a:solidFill>
                  <a:schemeClr val="tx1"/>
                </a:solidFill>
                <a:effectLst/>
                <a:latin typeface="+mn-lt"/>
                <a:ea typeface="+mn-ea"/>
                <a:cs typeface="+mn-cs"/>
              </a:rPr>
              <a:t> mejora la eficacia y reducir los costes logísticos de las empresas de servicio, así como informar a los ganaderos de la carga de pienso del silo o del cebo consumido por cada animal.</a:t>
            </a:r>
          </a:p>
          <a:p>
            <a:endParaRPr lang="es-ES" dirty="0"/>
          </a:p>
        </p:txBody>
      </p:sp>
      <p:sp>
        <p:nvSpPr>
          <p:cNvPr id="4" name="Marcador de número de diapositiva 3"/>
          <p:cNvSpPr>
            <a:spLocks noGrp="1"/>
          </p:cNvSpPr>
          <p:nvPr>
            <p:ph type="sldNum" sz="quarter" idx="10"/>
          </p:nvPr>
        </p:nvSpPr>
        <p:spPr/>
        <p:txBody>
          <a:bodyPr/>
          <a:lstStyle/>
          <a:p>
            <a:fld id="{D9CA3D90-11A4-42C2-BEF5-5B3268B35B38}" type="slidenum">
              <a:rPr lang="es-ES" smtClean="0"/>
              <a:t>43</a:t>
            </a:fld>
            <a:endParaRPr lang="es-ES"/>
          </a:p>
        </p:txBody>
      </p:sp>
    </p:spTree>
    <p:extLst>
      <p:ext uri="{BB962C8B-B14F-4D97-AF65-F5344CB8AC3E}">
        <p14:creationId xmlns:p14="http://schemas.microsoft.com/office/powerpoint/2010/main" val="36874808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Se desarrollarán dispositivos capaces de detectar estos problemas. Una vez detectados comunicarán la incidencia a través de una red inalámbrica cuya comunicación está específicamente diseñada para el Internet de las Cosas ideal por su facilidad de instalación, área de cobertura y precio.</a:t>
            </a:r>
            <a:br>
              <a:rPr lang="es-ES" dirty="0"/>
            </a:br>
            <a:r>
              <a:rPr lang="es-ES" dirty="0"/>
              <a:t>La plataforma tendrá capacidad de crecimiento vertical y horizontal. Vertical porque permite ir incorporando dispositivos que midan nuevos parámetros con facilidad. Y horizontal porque es muy fácil aumentar el área de cobertura de la solución, así como su réplica en otras ciudades. Se realizará en el área metropolitana de Salamanca donde viven más de 60.000 personas con estas necesidades.</a:t>
            </a:r>
          </a:p>
          <a:p>
            <a:endParaRPr lang="es-ES" dirty="0"/>
          </a:p>
        </p:txBody>
      </p:sp>
      <p:sp>
        <p:nvSpPr>
          <p:cNvPr id="4" name="Marcador de número de diapositiva 3"/>
          <p:cNvSpPr>
            <a:spLocks noGrp="1"/>
          </p:cNvSpPr>
          <p:nvPr>
            <p:ph type="sldNum" sz="quarter" idx="10"/>
          </p:nvPr>
        </p:nvSpPr>
        <p:spPr/>
        <p:txBody>
          <a:bodyPr/>
          <a:lstStyle/>
          <a:p>
            <a:fld id="{D9CA3D90-11A4-42C2-BEF5-5B3268B35B38}" type="slidenum">
              <a:rPr lang="es-ES" smtClean="0"/>
              <a:t>44</a:t>
            </a:fld>
            <a:endParaRPr lang="es-ES"/>
          </a:p>
        </p:txBody>
      </p:sp>
    </p:spTree>
    <p:extLst>
      <p:ext uri="{BB962C8B-B14F-4D97-AF65-F5344CB8AC3E}">
        <p14:creationId xmlns:p14="http://schemas.microsoft.com/office/powerpoint/2010/main" val="714204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Estamos acostumbrados a las redes inalámbricas como </a:t>
            </a:r>
            <a:r>
              <a:rPr lang="es-ES" dirty="0" err="1"/>
              <a:t>WiFi</a:t>
            </a:r>
            <a:r>
              <a:rPr lang="es-ES" dirty="0"/>
              <a:t>, 3G, Bluetooth para las personas. Pero existen otros tipos de redes para los objetos, las redes de IoT, también inalámbricas.</a:t>
            </a:r>
          </a:p>
        </p:txBody>
      </p:sp>
      <p:sp>
        <p:nvSpPr>
          <p:cNvPr id="4" name="Marcador de número de diapositiva 3"/>
          <p:cNvSpPr>
            <a:spLocks noGrp="1"/>
          </p:cNvSpPr>
          <p:nvPr>
            <p:ph type="sldNum" sz="quarter" idx="10"/>
          </p:nvPr>
        </p:nvSpPr>
        <p:spPr/>
        <p:txBody>
          <a:bodyPr/>
          <a:lstStyle/>
          <a:p>
            <a:fld id="{D9CA3D90-11A4-42C2-BEF5-5B3268B35B38}" type="slidenum">
              <a:rPr lang="es-ES" smtClean="0"/>
              <a:t>4</a:t>
            </a:fld>
            <a:endParaRPr lang="es-ES"/>
          </a:p>
        </p:txBody>
      </p:sp>
    </p:spTree>
    <p:extLst>
      <p:ext uri="{BB962C8B-B14F-4D97-AF65-F5344CB8AC3E}">
        <p14:creationId xmlns:p14="http://schemas.microsoft.com/office/powerpoint/2010/main" val="1752433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Podemos decir que </a:t>
            </a:r>
            <a:r>
              <a:rPr lang="es-ES" dirty="0" err="1"/>
              <a:t>LoRa</a:t>
            </a:r>
            <a:r>
              <a:rPr lang="es-ES" dirty="0"/>
              <a:t> es el presente, pero sobre todo que tiene mucho futuro ya que al utilizar una banda ISM no licenciada supone un importante ahorro.</a:t>
            </a:r>
          </a:p>
        </p:txBody>
      </p:sp>
      <p:sp>
        <p:nvSpPr>
          <p:cNvPr id="4" name="Marcador de número de diapositiva 3"/>
          <p:cNvSpPr>
            <a:spLocks noGrp="1"/>
          </p:cNvSpPr>
          <p:nvPr>
            <p:ph type="sldNum" sz="quarter" idx="10"/>
          </p:nvPr>
        </p:nvSpPr>
        <p:spPr/>
        <p:txBody>
          <a:bodyPr/>
          <a:lstStyle/>
          <a:p>
            <a:fld id="{D9CA3D90-11A4-42C2-BEF5-5B3268B35B38}" type="slidenum">
              <a:rPr lang="es-ES" smtClean="0"/>
              <a:t>5</a:t>
            </a:fld>
            <a:endParaRPr lang="es-ES"/>
          </a:p>
        </p:txBody>
      </p:sp>
    </p:spTree>
    <p:extLst>
      <p:ext uri="{BB962C8B-B14F-4D97-AF65-F5344CB8AC3E}">
        <p14:creationId xmlns:p14="http://schemas.microsoft.com/office/powerpoint/2010/main" val="4103395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Todo esto hace a la tecnología ideal para conexiones a grandes distancias y para redes de IoT que se pueden utilizar en ciudades inteligentes, lugares con poco cobertura celular o redes privadas de sensores o actuadores, por eso es que nace </a:t>
            </a:r>
            <a:r>
              <a:rPr lang="es-ES" sz="1200" dirty="0" err="1"/>
              <a:t>LoRaWAN</a:t>
            </a:r>
            <a:r>
              <a:rPr lang="es-ES" sz="1200" dirty="0"/>
              <a:t>.</a:t>
            </a:r>
            <a:endParaRPr kumimoji="0" lang="es-ES" altLang="es-ES" sz="1100" b="0" i="0" u="none" strike="noStrike" cap="none" normalizeH="0" baseline="0" dirty="0">
              <a:ln>
                <a:noFill/>
              </a:ln>
              <a:solidFill>
                <a:schemeClr val="tx1"/>
              </a:solidFill>
              <a:effectLst/>
              <a:latin typeface="medium-content-sans-serif-font"/>
            </a:endParaRPr>
          </a:p>
          <a:p>
            <a:endParaRPr lang="es-ES" dirty="0"/>
          </a:p>
        </p:txBody>
      </p:sp>
      <p:sp>
        <p:nvSpPr>
          <p:cNvPr id="4" name="Marcador de número de diapositiva 3"/>
          <p:cNvSpPr>
            <a:spLocks noGrp="1"/>
          </p:cNvSpPr>
          <p:nvPr>
            <p:ph type="sldNum" sz="quarter" idx="10"/>
          </p:nvPr>
        </p:nvSpPr>
        <p:spPr/>
        <p:txBody>
          <a:bodyPr/>
          <a:lstStyle/>
          <a:p>
            <a:fld id="{D9CA3D90-11A4-42C2-BEF5-5B3268B35B38}" type="slidenum">
              <a:rPr lang="es-ES" smtClean="0"/>
              <a:t>6</a:t>
            </a:fld>
            <a:endParaRPr lang="es-ES"/>
          </a:p>
        </p:txBody>
      </p:sp>
    </p:spTree>
    <p:extLst>
      <p:ext uri="{BB962C8B-B14F-4D97-AF65-F5344CB8AC3E}">
        <p14:creationId xmlns:p14="http://schemas.microsoft.com/office/powerpoint/2010/main" val="1182587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9CA3D90-11A4-42C2-BEF5-5B3268B35B38}" type="slidenum">
              <a:rPr lang="es-ES" smtClean="0"/>
              <a:t>7</a:t>
            </a:fld>
            <a:endParaRPr lang="es-ES"/>
          </a:p>
        </p:txBody>
      </p:sp>
    </p:spTree>
    <p:extLst>
      <p:ext uri="{BB962C8B-B14F-4D97-AF65-F5344CB8AC3E}">
        <p14:creationId xmlns:p14="http://schemas.microsoft.com/office/powerpoint/2010/main" val="738359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 resumen </a:t>
            </a:r>
            <a:r>
              <a:rPr lang="es-ES" dirty="0" err="1"/>
              <a:t>LoRa</a:t>
            </a:r>
            <a:r>
              <a:rPr lang="es-ES" dirty="0"/>
              <a:t> termina siendo una tecnología muy flexible para solucionar diversos y variados problemas, gracias a sus topologías de conexión P2P, </a:t>
            </a:r>
            <a:r>
              <a:rPr lang="es-ES" dirty="0" err="1"/>
              <a:t>mesh</a:t>
            </a:r>
            <a:r>
              <a:rPr lang="es-ES" dirty="0"/>
              <a:t> y redes </a:t>
            </a:r>
            <a:r>
              <a:rPr lang="es-ES" dirty="0" err="1"/>
              <a:t>LoRaWAN</a:t>
            </a:r>
            <a:r>
              <a:rPr lang="es-ES" dirty="0"/>
              <a:t> privadas o públicas. Gracias a su largo alcance y bajo consumo esto la hace una tecnología barata y fácil de implementar.</a:t>
            </a:r>
          </a:p>
          <a:p>
            <a:endParaRPr lang="es-ES" dirty="0"/>
          </a:p>
        </p:txBody>
      </p:sp>
      <p:sp>
        <p:nvSpPr>
          <p:cNvPr id="4" name="Marcador de número de diapositiva 3"/>
          <p:cNvSpPr>
            <a:spLocks noGrp="1"/>
          </p:cNvSpPr>
          <p:nvPr>
            <p:ph type="sldNum" sz="quarter" idx="10"/>
          </p:nvPr>
        </p:nvSpPr>
        <p:spPr/>
        <p:txBody>
          <a:bodyPr/>
          <a:lstStyle/>
          <a:p>
            <a:fld id="{D9CA3D90-11A4-42C2-BEF5-5B3268B35B38}" type="slidenum">
              <a:rPr lang="es-ES" smtClean="0"/>
              <a:t>9</a:t>
            </a:fld>
            <a:endParaRPr lang="es-ES"/>
          </a:p>
        </p:txBody>
      </p:sp>
    </p:spTree>
    <p:extLst>
      <p:ext uri="{BB962C8B-B14F-4D97-AF65-F5344CB8AC3E}">
        <p14:creationId xmlns:p14="http://schemas.microsoft.com/office/powerpoint/2010/main" val="2271464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Sólo permiten enviar una cantidad muy limitada de datos y cada par de minutos, no permiten realizar llamadas de teléfono o  controlar las luces de tu casa, ni tampoco enviar fotos o </a:t>
            </a:r>
            <a:endParaRPr kumimoji="0" lang="es-ES" altLang="es-ES" sz="1100" b="0" i="0" u="none" strike="noStrike" cap="none" normalizeH="0" baseline="0" dirty="0">
              <a:ln>
                <a:noFill/>
              </a:ln>
              <a:solidFill>
                <a:schemeClr val="tx1"/>
              </a:solidFill>
              <a:effectLst/>
              <a:latin typeface="medium-content-sans-serif-font"/>
            </a:endParaRPr>
          </a:p>
          <a:p>
            <a:endParaRPr lang="es-ES" dirty="0"/>
          </a:p>
        </p:txBody>
      </p:sp>
      <p:sp>
        <p:nvSpPr>
          <p:cNvPr id="4" name="Marcador de número de diapositiva 3"/>
          <p:cNvSpPr>
            <a:spLocks noGrp="1"/>
          </p:cNvSpPr>
          <p:nvPr>
            <p:ph type="sldNum" sz="quarter" idx="10"/>
          </p:nvPr>
        </p:nvSpPr>
        <p:spPr/>
        <p:txBody>
          <a:bodyPr/>
          <a:lstStyle/>
          <a:p>
            <a:fld id="{D9CA3D90-11A4-42C2-BEF5-5B3268B35B38}" type="slidenum">
              <a:rPr lang="es-ES" smtClean="0"/>
              <a:t>10</a:t>
            </a:fld>
            <a:endParaRPr lang="es-ES"/>
          </a:p>
        </p:txBody>
      </p:sp>
    </p:spTree>
    <p:extLst>
      <p:ext uri="{BB962C8B-B14F-4D97-AF65-F5344CB8AC3E}">
        <p14:creationId xmlns:p14="http://schemas.microsoft.com/office/powerpoint/2010/main" val="70551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34DC8B3-2959-4629-B16C-A78EB1697507}" type="datetimeFigureOut">
              <a:rPr lang="es-ES" smtClean="0"/>
              <a:t>18/04/2018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24FB749-D096-4025-88F5-4109ADE821AF}" type="slidenum">
              <a:rPr lang="es-ES" smtClean="0"/>
              <a:t>‹Nº›</a:t>
            </a:fld>
            <a:endParaRPr lang="es-E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018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34DC8B3-2959-4629-B16C-A78EB1697507}" type="datetimeFigureOut">
              <a:rPr lang="es-ES" smtClean="0"/>
              <a:t>18/04/2018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24FB749-D096-4025-88F5-4109ADE821AF}" type="slidenum">
              <a:rPr lang="es-ES" smtClean="0"/>
              <a:t>‹Nº›</a:t>
            </a:fld>
            <a:endParaRPr lang="es-ES"/>
          </a:p>
        </p:txBody>
      </p:sp>
    </p:spTree>
    <p:extLst>
      <p:ext uri="{BB962C8B-B14F-4D97-AF65-F5344CB8AC3E}">
        <p14:creationId xmlns:p14="http://schemas.microsoft.com/office/powerpoint/2010/main" val="3197613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34DC8B3-2959-4629-B16C-A78EB1697507}" type="datetimeFigureOut">
              <a:rPr lang="es-ES" smtClean="0"/>
              <a:t>18/04/2018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24FB749-D096-4025-88F5-4109ADE821AF}" type="slidenum">
              <a:rPr lang="es-ES" smtClean="0"/>
              <a:t>‹Nº›</a:t>
            </a:fld>
            <a:endParaRPr lang="es-ES"/>
          </a:p>
        </p:txBody>
      </p:sp>
    </p:spTree>
    <p:extLst>
      <p:ext uri="{BB962C8B-B14F-4D97-AF65-F5344CB8AC3E}">
        <p14:creationId xmlns:p14="http://schemas.microsoft.com/office/powerpoint/2010/main" val="2570358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34DC8B3-2959-4629-B16C-A78EB1697507}" type="datetimeFigureOut">
              <a:rPr lang="es-ES" smtClean="0"/>
              <a:t>18/04/2018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24FB749-D096-4025-88F5-4109ADE821AF}" type="slidenum">
              <a:rPr lang="es-ES" smtClean="0"/>
              <a:t>‹Nº›</a:t>
            </a:fld>
            <a:endParaRPr lang="es-ES"/>
          </a:p>
        </p:txBody>
      </p:sp>
    </p:spTree>
    <p:extLst>
      <p:ext uri="{BB962C8B-B14F-4D97-AF65-F5344CB8AC3E}">
        <p14:creationId xmlns:p14="http://schemas.microsoft.com/office/powerpoint/2010/main" val="2762016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C34DC8B3-2959-4629-B16C-A78EB1697507}" type="datetimeFigureOut">
              <a:rPr lang="es-ES" smtClean="0"/>
              <a:t>18/04/2018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24FB749-D096-4025-88F5-4109ADE821AF}" type="slidenum">
              <a:rPr lang="es-ES" smtClean="0"/>
              <a:t>‹Nº›</a:t>
            </a:fld>
            <a:endParaRPr lang="es-E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518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34DC8B3-2959-4629-B16C-A78EB1697507}" type="datetimeFigureOut">
              <a:rPr lang="es-ES" smtClean="0"/>
              <a:t>18/04/2018</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24FB749-D096-4025-88F5-4109ADE821AF}" type="slidenum">
              <a:rPr lang="es-ES" smtClean="0"/>
              <a:t>‹Nº›</a:t>
            </a:fld>
            <a:endParaRPr lang="es-ES"/>
          </a:p>
        </p:txBody>
      </p:sp>
    </p:spTree>
    <p:extLst>
      <p:ext uri="{BB962C8B-B14F-4D97-AF65-F5344CB8AC3E}">
        <p14:creationId xmlns:p14="http://schemas.microsoft.com/office/powerpoint/2010/main" val="1843217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34DC8B3-2959-4629-B16C-A78EB1697507}" type="datetimeFigureOut">
              <a:rPr lang="es-ES" smtClean="0"/>
              <a:t>18/04/2018</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924FB749-D096-4025-88F5-4109ADE821AF}" type="slidenum">
              <a:rPr lang="es-ES" smtClean="0"/>
              <a:t>‹Nº›</a:t>
            </a:fld>
            <a:endParaRPr lang="es-ES"/>
          </a:p>
        </p:txBody>
      </p:sp>
    </p:spTree>
    <p:extLst>
      <p:ext uri="{BB962C8B-B14F-4D97-AF65-F5344CB8AC3E}">
        <p14:creationId xmlns:p14="http://schemas.microsoft.com/office/powerpoint/2010/main" val="2466808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34DC8B3-2959-4629-B16C-A78EB1697507}" type="datetimeFigureOut">
              <a:rPr lang="es-ES" smtClean="0"/>
              <a:t>18/04/2018</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924FB749-D096-4025-88F5-4109ADE821AF}" type="slidenum">
              <a:rPr lang="es-ES" smtClean="0"/>
              <a:t>‹Nº›</a:t>
            </a:fld>
            <a:endParaRPr lang="es-ES"/>
          </a:p>
        </p:txBody>
      </p:sp>
    </p:spTree>
    <p:extLst>
      <p:ext uri="{BB962C8B-B14F-4D97-AF65-F5344CB8AC3E}">
        <p14:creationId xmlns:p14="http://schemas.microsoft.com/office/powerpoint/2010/main" val="2431722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34DC8B3-2959-4629-B16C-A78EB1697507}" type="datetimeFigureOut">
              <a:rPr lang="es-ES" smtClean="0"/>
              <a:t>18/04/2018</a:t>
            </a:fld>
            <a:endParaRPr lang="es-E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ES"/>
          </a:p>
        </p:txBody>
      </p:sp>
      <p:sp>
        <p:nvSpPr>
          <p:cNvPr id="9" name="Slide Number Placeholder 8"/>
          <p:cNvSpPr>
            <a:spLocks noGrp="1"/>
          </p:cNvSpPr>
          <p:nvPr>
            <p:ph type="sldNum" sz="quarter" idx="12"/>
          </p:nvPr>
        </p:nvSpPr>
        <p:spPr/>
        <p:txBody>
          <a:bodyPr/>
          <a:lstStyle/>
          <a:p>
            <a:fld id="{924FB749-D096-4025-88F5-4109ADE821AF}" type="slidenum">
              <a:rPr lang="es-ES" smtClean="0"/>
              <a:t>‹Nº›</a:t>
            </a:fld>
            <a:endParaRPr lang="es-ES"/>
          </a:p>
        </p:txBody>
      </p:sp>
    </p:spTree>
    <p:extLst>
      <p:ext uri="{BB962C8B-B14F-4D97-AF65-F5344CB8AC3E}">
        <p14:creationId xmlns:p14="http://schemas.microsoft.com/office/powerpoint/2010/main" val="955920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34DC8B3-2959-4629-B16C-A78EB1697507}" type="datetimeFigureOut">
              <a:rPr lang="es-ES" smtClean="0"/>
              <a:t>18/04/2018</a:t>
            </a:fld>
            <a:endParaRPr lang="es-E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E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24FB749-D096-4025-88F5-4109ADE821AF}" type="slidenum">
              <a:rPr lang="es-ES" smtClean="0"/>
              <a:t>‹Nº›</a:t>
            </a:fld>
            <a:endParaRPr lang="es-ES"/>
          </a:p>
        </p:txBody>
      </p:sp>
    </p:spTree>
    <p:extLst>
      <p:ext uri="{BB962C8B-B14F-4D97-AF65-F5344CB8AC3E}">
        <p14:creationId xmlns:p14="http://schemas.microsoft.com/office/powerpoint/2010/main" val="2399632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C34DC8B3-2959-4629-B16C-A78EB1697507}" type="datetimeFigureOut">
              <a:rPr lang="es-ES" smtClean="0"/>
              <a:t>18/04/2018</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24FB749-D096-4025-88F5-4109ADE821AF}" type="slidenum">
              <a:rPr lang="es-ES" smtClean="0"/>
              <a:t>‹Nº›</a:t>
            </a:fld>
            <a:endParaRPr lang="es-ES"/>
          </a:p>
        </p:txBody>
      </p:sp>
    </p:spTree>
    <p:extLst>
      <p:ext uri="{BB962C8B-B14F-4D97-AF65-F5344CB8AC3E}">
        <p14:creationId xmlns:p14="http://schemas.microsoft.com/office/powerpoint/2010/main" val="3436142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34DC8B3-2959-4629-B16C-A78EB1697507}" type="datetimeFigureOut">
              <a:rPr lang="es-ES" smtClean="0"/>
              <a:t>18/04/2018</a:t>
            </a:fld>
            <a:endParaRPr lang="es-E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E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24FB749-D096-4025-88F5-4109ADE821AF}" type="slidenum">
              <a:rPr lang="es-ES" smtClean="0"/>
              <a:t>‹Nº›</a:t>
            </a:fld>
            <a:endParaRPr lang="es-E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710917"/>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alfaiot.com/"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hyperlink" Target="http://simac.es/" TargetMode="External"/><Relationship Id="rId9"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jpe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5.tiff"/><Relationship Id="rId7"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tiff"/><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tif"/><Relationship Id="rId5" Type="http://schemas.openxmlformats.org/officeDocument/2006/relationships/image" Target="../media/image10.tif"/><Relationship Id="rId4" Type="http://schemas.openxmlformats.org/officeDocument/2006/relationships/image" Target="../media/image9.tif"/><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jp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8" Type="http://schemas.openxmlformats.org/officeDocument/2006/relationships/image" Target="../media/image65.jpg"/><Relationship Id="rId13" Type="http://schemas.openxmlformats.org/officeDocument/2006/relationships/image" Target="../media/image70.jpg"/><Relationship Id="rId18" Type="http://schemas.openxmlformats.org/officeDocument/2006/relationships/image" Target="../media/image75.jpg"/><Relationship Id="rId26" Type="http://schemas.openxmlformats.org/officeDocument/2006/relationships/image" Target="../media/image83.jpg"/><Relationship Id="rId3" Type="http://schemas.openxmlformats.org/officeDocument/2006/relationships/image" Target="../media/image60.jpg"/><Relationship Id="rId21" Type="http://schemas.openxmlformats.org/officeDocument/2006/relationships/image" Target="../media/image78.jpg"/><Relationship Id="rId7" Type="http://schemas.openxmlformats.org/officeDocument/2006/relationships/image" Target="../media/image64.jpg"/><Relationship Id="rId12" Type="http://schemas.openxmlformats.org/officeDocument/2006/relationships/image" Target="../media/image69.jpg"/><Relationship Id="rId17" Type="http://schemas.openxmlformats.org/officeDocument/2006/relationships/image" Target="../media/image74.jpg"/><Relationship Id="rId25" Type="http://schemas.openxmlformats.org/officeDocument/2006/relationships/image" Target="../media/image82.jpg"/><Relationship Id="rId2" Type="http://schemas.openxmlformats.org/officeDocument/2006/relationships/image" Target="../media/image4.png"/><Relationship Id="rId16" Type="http://schemas.openxmlformats.org/officeDocument/2006/relationships/image" Target="../media/image73.jpg"/><Relationship Id="rId20" Type="http://schemas.openxmlformats.org/officeDocument/2006/relationships/image" Target="../media/image77.jpg"/><Relationship Id="rId29" Type="http://schemas.openxmlformats.org/officeDocument/2006/relationships/image" Target="../media/image86.jpg"/><Relationship Id="rId1" Type="http://schemas.openxmlformats.org/officeDocument/2006/relationships/slideLayout" Target="../slideLayouts/slideLayout2.xml"/><Relationship Id="rId6" Type="http://schemas.openxmlformats.org/officeDocument/2006/relationships/image" Target="../media/image63.jpg"/><Relationship Id="rId11" Type="http://schemas.openxmlformats.org/officeDocument/2006/relationships/image" Target="../media/image68.jpg"/><Relationship Id="rId24" Type="http://schemas.openxmlformats.org/officeDocument/2006/relationships/image" Target="../media/image81.jpg"/><Relationship Id="rId5" Type="http://schemas.openxmlformats.org/officeDocument/2006/relationships/image" Target="../media/image62.jpg"/><Relationship Id="rId15" Type="http://schemas.openxmlformats.org/officeDocument/2006/relationships/image" Target="../media/image72.jpg"/><Relationship Id="rId23" Type="http://schemas.openxmlformats.org/officeDocument/2006/relationships/image" Target="../media/image80.jpg"/><Relationship Id="rId28" Type="http://schemas.openxmlformats.org/officeDocument/2006/relationships/image" Target="../media/image85.jpg"/><Relationship Id="rId10" Type="http://schemas.openxmlformats.org/officeDocument/2006/relationships/image" Target="../media/image67.jpg"/><Relationship Id="rId19" Type="http://schemas.openxmlformats.org/officeDocument/2006/relationships/image" Target="../media/image76.jpg"/><Relationship Id="rId4" Type="http://schemas.openxmlformats.org/officeDocument/2006/relationships/image" Target="../media/image61.jpg"/><Relationship Id="rId9" Type="http://schemas.openxmlformats.org/officeDocument/2006/relationships/image" Target="../media/image66.jpg"/><Relationship Id="rId14" Type="http://schemas.openxmlformats.org/officeDocument/2006/relationships/image" Target="../media/image71.jpg"/><Relationship Id="rId22" Type="http://schemas.openxmlformats.org/officeDocument/2006/relationships/image" Target="../media/image79.jpg"/><Relationship Id="rId27" Type="http://schemas.openxmlformats.org/officeDocument/2006/relationships/image" Target="../media/image84.jpg"/><Relationship Id="rId30" Type="http://schemas.openxmlformats.org/officeDocument/2006/relationships/image" Target="../media/image87.jp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hyperlink" Target="http://alfaiot.com/" TargetMode="External"/><Relationship Id="rId7" Type="http://schemas.openxmlformats.org/officeDocument/2006/relationships/hyperlink" Target="https://www.thethingsnetwork.org/community/salamanca/"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lacajamakerspace.org/" TargetMode="External"/><Relationship Id="rId5" Type="http://schemas.openxmlformats.org/officeDocument/2006/relationships/hyperlink" Target="https://www.aetical.com/" TargetMode="External"/><Relationship Id="rId10" Type="http://schemas.openxmlformats.org/officeDocument/2006/relationships/image" Target="../media/image5.jpeg"/><Relationship Id="rId4" Type="http://schemas.openxmlformats.org/officeDocument/2006/relationships/hyperlink" Target="http://simac.es/" TargetMode="Externa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4447CA-087C-4E42-9896-36C39E627DF2}"/>
              </a:ext>
            </a:extLst>
          </p:cNvPr>
          <p:cNvSpPr>
            <a:spLocks noGrp="1"/>
          </p:cNvSpPr>
          <p:nvPr>
            <p:ph type="ctrTitle"/>
          </p:nvPr>
        </p:nvSpPr>
        <p:spPr>
          <a:xfrm>
            <a:off x="1097280" y="0"/>
            <a:ext cx="10400176" cy="3588589"/>
          </a:xfrm>
        </p:spPr>
        <p:txBody>
          <a:bodyPr/>
          <a:lstStyle/>
          <a:p>
            <a:r>
              <a:rPr lang="es-ES" dirty="0"/>
              <a:t>                  , una red abierta</a:t>
            </a:r>
            <a:r>
              <a:rPr lang="es-ES" dirty="0">
                <a:solidFill>
                  <a:srgbClr val="FFC000"/>
                </a:solidFill>
              </a:rPr>
              <a:t>*</a:t>
            </a:r>
            <a:r>
              <a:rPr lang="es-ES" dirty="0"/>
              <a:t> para Internet de las Cosas</a:t>
            </a:r>
          </a:p>
        </p:txBody>
      </p:sp>
      <p:sp>
        <p:nvSpPr>
          <p:cNvPr id="3" name="Subtítulo 2">
            <a:extLst>
              <a:ext uri="{FF2B5EF4-FFF2-40B4-BE49-F238E27FC236}">
                <a16:creationId xmlns:a16="http://schemas.microsoft.com/office/drawing/2014/main" id="{B75CABB5-5DBB-4392-BB4D-B7B76226861E}"/>
              </a:ext>
            </a:extLst>
          </p:cNvPr>
          <p:cNvSpPr>
            <a:spLocks noGrp="1"/>
          </p:cNvSpPr>
          <p:nvPr>
            <p:ph type="subTitle" idx="1"/>
          </p:nvPr>
        </p:nvSpPr>
        <p:spPr>
          <a:xfrm>
            <a:off x="1097280" y="3982136"/>
            <a:ext cx="10058400" cy="1393088"/>
          </a:xfrm>
        </p:spPr>
        <p:txBody>
          <a:bodyPr>
            <a:normAutofit fontScale="62500" lnSpcReduction="20000"/>
          </a:bodyPr>
          <a:lstStyle/>
          <a:p>
            <a:r>
              <a:rPr lang="es-ES" sz="2900" dirty="0">
                <a:effectLst>
                  <a:outerShdw blurRad="38100" dist="38100" dir="2700000" algn="tl">
                    <a:srgbClr val="000000">
                      <a:alpha val="43137"/>
                    </a:srgbClr>
                  </a:outerShdw>
                </a:effectLst>
              </a:rPr>
              <a:t>Miguel Ángel Casanova GONZÁLEZ </a:t>
            </a:r>
            <a:r>
              <a:rPr lang="es-ES" b="1" cap="none" dirty="0"/>
              <a:t>@</a:t>
            </a:r>
            <a:r>
              <a:rPr lang="es-ES" b="1" cap="none" dirty="0" err="1"/>
              <a:t>MiguelACasanova</a:t>
            </a:r>
            <a:endParaRPr lang="es-ES" b="1" dirty="0"/>
          </a:p>
          <a:p>
            <a:r>
              <a:rPr lang="es-ES" dirty="0"/>
              <a:t>Responsable de desarrollo E INTELIGENCIA ARTIFICIAL de</a:t>
            </a:r>
          </a:p>
          <a:p>
            <a:r>
              <a:rPr lang="es-ES" dirty="0"/>
              <a:t>Automatización del internet de las cosas, SL </a:t>
            </a:r>
            <a:r>
              <a:rPr lang="es-ES" cap="none" dirty="0">
                <a:hlinkClick r:id="rId3"/>
              </a:rPr>
              <a:t>http://alfaiot.com</a:t>
            </a:r>
            <a:r>
              <a:rPr lang="es-ES" cap="none" dirty="0"/>
              <a:t> </a:t>
            </a:r>
            <a:r>
              <a:rPr lang="es-ES" b="1" cap="none" dirty="0"/>
              <a:t>@</a:t>
            </a:r>
            <a:r>
              <a:rPr lang="es-ES" b="1" cap="none" dirty="0" err="1"/>
              <a:t>alfaiot</a:t>
            </a:r>
            <a:endParaRPr lang="es-ES" b="1" cap="none" dirty="0"/>
          </a:p>
          <a:p>
            <a:r>
              <a:rPr lang="es-ES" dirty="0"/>
              <a:t>CEO de SIMAC Mundo Digital, SL </a:t>
            </a:r>
            <a:r>
              <a:rPr lang="es-ES" cap="none" dirty="0">
                <a:hlinkClick r:id="rId4"/>
              </a:rPr>
              <a:t>http://simac.es</a:t>
            </a:r>
            <a:r>
              <a:rPr lang="es-ES" cap="none" dirty="0"/>
              <a:t> </a:t>
            </a:r>
            <a:r>
              <a:rPr lang="es-ES" b="1" dirty="0"/>
              <a:t>@SIMACMD</a:t>
            </a:r>
          </a:p>
        </p:txBody>
      </p:sp>
      <p:pic>
        <p:nvPicPr>
          <p:cNvPr id="5" name="Imagen 4">
            <a:extLst>
              <a:ext uri="{FF2B5EF4-FFF2-40B4-BE49-F238E27FC236}">
                <a16:creationId xmlns:a16="http://schemas.microsoft.com/office/drawing/2014/main" id="{E84FCDEC-C886-406B-A3F8-48D91B737E4C}"/>
              </a:ext>
            </a:extLst>
          </p:cNvPr>
          <p:cNvPicPr>
            <a:picLocks noChangeAspect="1"/>
          </p:cNvPicPr>
          <p:nvPr/>
        </p:nvPicPr>
        <p:blipFill rotWithShape="1">
          <a:blip r:embed="rId5">
            <a:extLst>
              <a:ext uri="{28A0092B-C50C-407E-A947-70E740481C1C}">
                <a14:useLocalDpi xmlns:a14="http://schemas.microsoft.com/office/drawing/2010/main" val="0"/>
              </a:ext>
            </a:extLst>
          </a:blip>
          <a:srcRect b="26856"/>
          <a:stretch/>
        </p:blipFill>
        <p:spPr>
          <a:xfrm>
            <a:off x="8703474" y="5279634"/>
            <a:ext cx="2505075" cy="978274"/>
          </a:xfrm>
          <a:prstGeom prst="rect">
            <a:avLst/>
          </a:prstGeom>
        </p:spPr>
      </p:pic>
      <p:pic>
        <p:nvPicPr>
          <p:cNvPr id="7" name="Imagen 6">
            <a:extLst>
              <a:ext uri="{FF2B5EF4-FFF2-40B4-BE49-F238E27FC236}">
                <a16:creationId xmlns:a16="http://schemas.microsoft.com/office/drawing/2014/main" id="{9237D2F8-2776-4131-947E-3EEDB87AE2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1" y="-441402"/>
            <a:ext cx="5430188" cy="2484663"/>
          </a:xfrm>
          <a:prstGeom prst="rect">
            <a:avLst/>
          </a:prstGeom>
        </p:spPr>
      </p:pic>
      <p:pic>
        <p:nvPicPr>
          <p:cNvPr id="9" name="Imagen 8">
            <a:extLst>
              <a:ext uri="{FF2B5EF4-FFF2-40B4-BE49-F238E27FC236}">
                <a16:creationId xmlns:a16="http://schemas.microsoft.com/office/drawing/2014/main" id="{182270E7-CDCF-4314-AD96-B6E03AFABD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7921" y="4619553"/>
            <a:ext cx="2505075" cy="2505075"/>
          </a:xfrm>
          <a:prstGeom prst="rect">
            <a:avLst/>
          </a:prstGeom>
        </p:spPr>
      </p:pic>
      <p:pic>
        <p:nvPicPr>
          <p:cNvPr id="10" name="Imagen 9">
            <a:extLst>
              <a:ext uri="{FF2B5EF4-FFF2-40B4-BE49-F238E27FC236}">
                <a16:creationId xmlns:a16="http://schemas.microsoft.com/office/drawing/2014/main" id="{99A3BA1D-8FBE-4966-821D-38784CA3F92D}"/>
              </a:ext>
            </a:extLst>
          </p:cNvPr>
          <p:cNvPicPr>
            <a:picLocks noChangeAspect="1"/>
          </p:cNvPicPr>
          <p:nvPr/>
        </p:nvPicPr>
        <p:blipFill>
          <a:blip r:embed="rId8"/>
          <a:stretch>
            <a:fillRect/>
          </a:stretch>
        </p:blipFill>
        <p:spPr>
          <a:xfrm>
            <a:off x="1227909" y="5375224"/>
            <a:ext cx="2749534" cy="993734"/>
          </a:xfrm>
          <a:prstGeom prst="rect">
            <a:avLst/>
          </a:prstGeom>
        </p:spPr>
      </p:pic>
      <p:pic>
        <p:nvPicPr>
          <p:cNvPr id="1026" name="Picture 2" descr="http://startupole.eu/2018/wp-content/uploads/2017/06/SO18-horiz-fecha-1024x422.jpg">
            <a:extLst>
              <a:ext uri="{FF2B5EF4-FFF2-40B4-BE49-F238E27FC236}">
                <a16:creationId xmlns:a16="http://schemas.microsoft.com/office/drawing/2014/main" id="{E4DD9708-65C2-4B69-A9F5-623D248DC7A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93666" y="2465140"/>
            <a:ext cx="3380384" cy="1393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616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332D06-A777-493F-9751-510B55076E84}"/>
              </a:ext>
            </a:extLst>
          </p:cNvPr>
          <p:cNvSpPr>
            <a:spLocks noGrp="1"/>
          </p:cNvSpPr>
          <p:nvPr>
            <p:ph type="title"/>
          </p:nvPr>
        </p:nvSpPr>
        <p:spPr/>
        <p:txBody>
          <a:bodyPr/>
          <a:lstStyle/>
          <a:p>
            <a:r>
              <a:rPr lang="es-ES" b="1" dirty="0"/>
              <a:t>Limitaciones de </a:t>
            </a:r>
            <a:r>
              <a:rPr lang="es-ES" b="1" dirty="0" err="1"/>
              <a:t>LoRa</a:t>
            </a:r>
            <a:r>
              <a:rPr lang="es-ES" b="1" dirty="0"/>
              <a:t> y </a:t>
            </a:r>
            <a:r>
              <a:rPr lang="es-ES" b="1" dirty="0" err="1"/>
              <a:t>LoRaWAN</a:t>
            </a:r>
            <a:endParaRPr lang="es-ES" dirty="0"/>
          </a:p>
        </p:txBody>
      </p:sp>
      <p:sp>
        <p:nvSpPr>
          <p:cNvPr id="3" name="Marcador de contenido 2">
            <a:extLst>
              <a:ext uri="{FF2B5EF4-FFF2-40B4-BE49-F238E27FC236}">
                <a16:creationId xmlns:a16="http://schemas.microsoft.com/office/drawing/2014/main" id="{247C4C0A-6FDC-4DEF-B475-47C52B2DE0C4}"/>
              </a:ext>
            </a:extLst>
          </p:cNvPr>
          <p:cNvSpPr>
            <a:spLocks noGrp="1"/>
          </p:cNvSpPr>
          <p:nvPr>
            <p:ph idx="1"/>
          </p:nvPr>
        </p:nvSpPr>
        <p:spPr/>
        <p:txBody>
          <a:bodyPr>
            <a:normAutofit/>
          </a:bodyPr>
          <a:lstStyle/>
          <a:p>
            <a:r>
              <a:rPr lang="en-US" sz="3600" dirty="0" err="1"/>
              <a:t>LoRa</a:t>
            </a:r>
            <a:r>
              <a:rPr lang="en-US" sz="3600" dirty="0"/>
              <a:t> y </a:t>
            </a:r>
            <a:r>
              <a:rPr lang="en-US" sz="3600" dirty="0" err="1"/>
              <a:t>LoRaWAN</a:t>
            </a:r>
            <a:r>
              <a:rPr lang="en-US" sz="3600" dirty="0"/>
              <a:t> no son </a:t>
            </a:r>
            <a:r>
              <a:rPr lang="en-US" sz="3600" dirty="0" err="1"/>
              <a:t>útiles</a:t>
            </a:r>
            <a:r>
              <a:rPr lang="en-US" sz="3600" dirty="0"/>
              <a:t> </a:t>
            </a:r>
            <a:r>
              <a:rPr lang="en-US" sz="3600" dirty="0" err="1"/>
              <a:t>en</a:t>
            </a:r>
            <a:r>
              <a:rPr lang="en-US" sz="3600" dirty="0"/>
              <a:t> </a:t>
            </a:r>
            <a:r>
              <a:rPr lang="en-US" sz="3600" dirty="0" err="1"/>
              <a:t>todos</a:t>
            </a:r>
            <a:r>
              <a:rPr lang="en-US" sz="3600" dirty="0"/>
              <a:t> </a:t>
            </a:r>
            <a:r>
              <a:rPr lang="en-US" sz="3600" dirty="0" err="1"/>
              <a:t>los</a:t>
            </a:r>
            <a:r>
              <a:rPr lang="en-US" sz="3600" dirty="0"/>
              <a:t> </a:t>
            </a:r>
            <a:r>
              <a:rPr lang="en-US" sz="3600" dirty="0" err="1"/>
              <a:t>casos</a:t>
            </a:r>
            <a:r>
              <a:rPr lang="en-US" sz="3600" dirty="0"/>
              <a:t> de </a:t>
            </a:r>
            <a:r>
              <a:rPr lang="en-US" sz="3600" dirty="0" err="1"/>
              <a:t>uso</a:t>
            </a:r>
            <a:r>
              <a:rPr lang="en-US" sz="3600" dirty="0"/>
              <a:t>:</a:t>
            </a:r>
            <a:endParaRPr lang="en-US" sz="1800" dirty="0"/>
          </a:p>
          <a:p>
            <a:pPr lvl="1"/>
            <a:r>
              <a:rPr lang="en-US" sz="2400" b="1" dirty="0"/>
              <a:t>Realtime data</a:t>
            </a:r>
            <a:r>
              <a:rPr lang="en-US" sz="2400" dirty="0"/>
              <a:t> - you can only send small packets every couple of minutes</a:t>
            </a:r>
          </a:p>
          <a:p>
            <a:pPr lvl="1"/>
            <a:r>
              <a:rPr lang="en-US" sz="2400" b="1" dirty="0"/>
              <a:t>Phone calls</a:t>
            </a:r>
            <a:r>
              <a:rPr lang="en-US" sz="2400" dirty="0"/>
              <a:t> - you can do that with GPRS/3G/LTE</a:t>
            </a:r>
          </a:p>
          <a:p>
            <a:pPr lvl="1"/>
            <a:r>
              <a:rPr lang="en-US" sz="2400" b="1" dirty="0"/>
              <a:t>Controlling lights in your house</a:t>
            </a:r>
            <a:r>
              <a:rPr lang="en-US" sz="2400" dirty="0"/>
              <a:t> - check out ZigBee or </a:t>
            </a:r>
            <a:r>
              <a:rPr lang="en-US" sz="2400" dirty="0" err="1"/>
              <a:t>BlueTooth</a:t>
            </a:r>
            <a:endParaRPr lang="en-US" sz="2400" dirty="0"/>
          </a:p>
          <a:p>
            <a:pPr lvl="1"/>
            <a:r>
              <a:rPr lang="en-US" sz="2400" b="1" dirty="0"/>
              <a:t>Sending photos, watching Netflix</a:t>
            </a:r>
            <a:r>
              <a:rPr lang="en-US" sz="2400" dirty="0"/>
              <a:t> - check out </a:t>
            </a:r>
            <a:r>
              <a:rPr lang="en-US" sz="2400" dirty="0" err="1"/>
              <a:t>WiFi</a:t>
            </a:r>
            <a:endParaRPr lang="en-US" sz="2400" dirty="0"/>
          </a:p>
          <a:p>
            <a:pPr marL="742950" lvl="1" indent="-285750"/>
            <a:endParaRPr lang="es-ES" altLang="es-ES" sz="1500" dirty="0">
              <a:latin typeface="medium-content-serif-font"/>
            </a:endParaRPr>
          </a:p>
          <a:p>
            <a:pPr marL="742950" lvl="1" indent="-285750"/>
            <a:endParaRPr kumimoji="0" lang="es-ES" altLang="es-ES" sz="1500" b="0" i="0" u="none" strike="noStrike" cap="none" normalizeH="0" baseline="0" dirty="0">
              <a:ln>
                <a:noFill/>
              </a:ln>
              <a:solidFill>
                <a:schemeClr val="tx1"/>
              </a:solidFill>
              <a:effectLst/>
              <a:latin typeface="medium-content-serif-font"/>
            </a:endParaRPr>
          </a:p>
        </p:txBody>
      </p:sp>
      <p:pic>
        <p:nvPicPr>
          <p:cNvPr id="5" name="Imagen 4">
            <a:extLst>
              <a:ext uri="{FF2B5EF4-FFF2-40B4-BE49-F238E27FC236}">
                <a16:creationId xmlns:a16="http://schemas.microsoft.com/office/drawing/2014/main" id="{11AFCE5B-7AC7-4D7A-ACA6-66925510BF47}"/>
              </a:ext>
            </a:extLst>
          </p:cNvPr>
          <p:cNvPicPr>
            <a:picLocks noChangeAspect="1"/>
          </p:cNvPicPr>
          <p:nvPr/>
        </p:nvPicPr>
        <p:blipFill>
          <a:blip r:embed="rId3"/>
          <a:stretch>
            <a:fillRect/>
          </a:stretch>
        </p:blipFill>
        <p:spPr>
          <a:xfrm>
            <a:off x="10886828" y="6386286"/>
            <a:ext cx="1305172" cy="471714"/>
          </a:xfrm>
          <a:prstGeom prst="rect">
            <a:avLst/>
          </a:prstGeom>
        </p:spPr>
      </p:pic>
    </p:spTree>
    <p:extLst>
      <p:ext uri="{BB962C8B-B14F-4D97-AF65-F5344CB8AC3E}">
        <p14:creationId xmlns:p14="http://schemas.microsoft.com/office/powerpoint/2010/main" val="2520036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CD2AC7-656C-4AD3-992B-F2FE9D457BC7}"/>
              </a:ext>
            </a:extLst>
          </p:cNvPr>
          <p:cNvSpPr>
            <a:spLocks noGrp="1"/>
          </p:cNvSpPr>
          <p:nvPr>
            <p:ph type="title"/>
          </p:nvPr>
        </p:nvSpPr>
        <p:spPr/>
        <p:txBody>
          <a:bodyPr/>
          <a:lstStyle/>
          <a:p>
            <a:r>
              <a:rPr lang="es-ES" dirty="0"/>
              <a:t>Comparando diferentes tecnologías</a:t>
            </a:r>
          </a:p>
        </p:txBody>
      </p:sp>
      <p:pic>
        <p:nvPicPr>
          <p:cNvPr id="4" name="Picture 2">
            <a:extLst>
              <a:ext uri="{FF2B5EF4-FFF2-40B4-BE49-F238E27FC236}">
                <a16:creationId xmlns:a16="http://schemas.microsoft.com/office/drawing/2014/main" id="{6C8E6664-F9C2-4D28-A971-C9E3A943472E}"/>
              </a:ext>
            </a:extLst>
          </p:cNvPr>
          <p:cNvPicPr>
            <a:picLocks noGrp="1" noChangeAspect="1"/>
          </p:cNvPicPr>
          <p:nvPr>
            <p:ph idx="1"/>
          </p:nvPr>
        </p:nvPicPr>
        <p:blipFill rotWithShape="1">
          <a:blip r:embed="rId2"/>
          <a:srcRect b="3887"/>
          <a:stretch/>
        </p:blipFill>
        <p:spPr>
          <a:xfrm>
            <a:off x="2215174" y="1943954"/>
            <a:ext cx="7761652" cy="38872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Imagen 4">
            <a:extLst>
              <a:ext uri="{FF2B5EF4-FFF2-40B4-BE49-F238E27FC236}">
                <a16:creationId xmlns:a16="http://schemas.microsoft.com/office/drawing/2014/main" id="{81493B48-E8B5-4171-8C73-3CB349BBD520}"/>
              </a:ext>
            </a:extLst>
          </p:cNvPr>
          <p:cNvPicPr>
            <a:picLocks noChangeAspect="1"/>
          </p:cNvPicPr>
          <p:nvPr/>
        </p:nvPicPr>
        <p:blipFill>
          <a:blip r:embed="rId3"/>
          <a:stretch>
            <a:fillRect/>
          </a:stretch>
        </p:blipFill>
        <p:spPr>
          <a:xfrm>
            <a:off x="10886828" y="6386286"/>
            <a:ext cx="1305172" cy="471714"/>
          </a:xfrm>
          <a:prstGeom prst="rect">
            <a:avLst/>
          </a:prstGeom>
        </p:spPr>
      </p:pic>
    </p:spTree>
    <p:extLst>
      <p:ext uri="{BB962C8B-B14F-4D97-AF65-F5344CB8AC3E}">
        <p14:creationId xmlns:p14="http://schemas.microsoft.com/office/powerpoint/2010/main" val="2638983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D49BBD-752A-4719-8758-FC9B1A1125EC}"/>
              </a:ext>
            </a:extLst>
          </p:cNvPr>
          <p:cNvSpPr>
            <a:spLocks noGrp="1"/>
          </p:cNvSpPr>
          <p:nvPr>
            <p:ph type="title"/>
          </p:nvPr>
        </p:nvSpPr>
        <p:spPr/>
        <p:txBody>
          <a:bodyPr/>
          <a:lstStyle/>
          <a:p>
            <a:r>
              <a:rPr lang="es-ES" b="1" dirty="0"/>
              <a:t>Modo </a:t>
            </a:r>
            <a:r>
              <a:rPr lang="es-ES" b="1" dirty="0" err="1"/>
              <a:t>LoRa</a:t>
            </a:r>
            <a:r>
              <a:rPr lang="es-ES" b="1" dirty="0"/>
              <a:t>: comunicación punto a punto</a:t>
            </a:r>
            <a:endParaRPr lang="es-ES" dirty="0"/>
          </a:p>
        </p:txBody>
      </p:sp>
      <p:sp>
        <p:nvSpPr>
          <p:cNvPr id="3" name="Marcador de contenido 2">
            <a:extLst>
              <a:ext uri="{FF2B5EF4-FFF2-40B4-BE49-F238E27FC236}">
                <a16:creationId xmlns:a16="http://schemas.microsoft.com/office/drawing/2014/main" id="{C7F153C1-0263-435B-B4DF-4DFA03914A38}"/>
              </a:ext>
            </a:extLst>
          </p:cNvPr>
          <p:cNvSpPr>
            <a:spLocks noGrp="1"/>
          </p:cNvSpPr>
          <p:nvPr>
            <p:ph idx="1"/>
          </p:nvPr>
        </p:nvSpPr>
        <p:spPr/>
        <p:txBody>
          <a:bodyPr>
            <a:normAutofit/>
          </a:bodyPr>
          <a:lstStyle/>
          <a:p>
            <a:pPr marL="0" lvl="0" indent="0" eaLnBrk="0" fontAlgn="base" hangingPunct="0">
              <a:lnSpc>
                <a:spcPct val="100000"/>
              </a:lnSpc>
              <a:spcBef>
                <a:spcPct val="0"/>
              </a:spcBef>
              <a:spcAft>
                <a:spcPct val="0"/>
              </a:spcAft>
              <a:buNone/>
            </a:pPr>
            <a:r>
              <a:rPr kumimoji="0" lang="es-ES" altLang="es-ES" sz="1800" b="0" i="0" u="none" strike="noStrike" cap="none" normalizeH="0" baseline="0" dirty="0">
                <a:ln>
                  <a:noFill/>
                </a:ln>
                <a:solidFill>
                  <a:schemeClr val="tx1"/>
                </a:solidFill>
                <a:effectLst/>
              </a:rPr>
              <a:t> </a:t>
            </a:r>
            <a:endParaRPr kumimoji="0" lang="es-ES" altLang="es-ES" sz="3200" b="0" i="0" u="none" strike="noStrike" cap="none" normalizeH="0" baseline="0" dirty="0">
              <a:ln>
                <a:noFill/>
              </a:ln>
              <a:solidFill>
                <a:schemeClr val="tx1"/>
              </a:solidFill>
              <a:effectLst/>
              <a:latin typeface="Arial" panose="020B0604020202020204" pitchFamily="34" charset="0"/>
            </a:endParaRPr>
          </a:p>
          <a:p>
            <a:pPr marL="0" lvl="0" indent="0" eaLnBrk="0" fontAlgn="base" hangingPunct="0">
              <a:lnSpc>
                <a:spcPct val="100000"/>
              </a:lnSpc>
              <a:spcBef>
                <a:spcPct val="0"/>
              </a:spcBef>
              <a:spcAft>
                <a:spcPct val="0"/>
              </a:spcAft>
              <a:buNone/>
            </a:pPr>
            <a:r>
              <a:rPr lang="es-ES" altLang="es-ES" dirty="0">
                <a:latin typeface="medium-content-serif-font"/>
              </a:rPr>
              <a:t>En modo Lora los nodos pueden funcionar con una conexión punto-a-punto (P2P) o </a:t>
            </a:r>
            <a:r>
              <a:rPr lang="es-ES" altLang="es-ES" dirty="0" err="1">
                <a:latin typeface="medium-content-serif-font"/>
              </a:rPr>
              <a:t>mesh</a:t>
            </a:r>
            <a:r>
              <a:rPr lang="es-ES" altLang="es-ES" dirty="0">
                <a:latin typeface="medium-content-serif-font"/>
              </a:rPr>
              <a:t> la principal característica de este modo es que no se requiere un dispositivo intermediario que administre la comunicación, los dispositivos pueden enviar entre ellos información directamente, esto es perfecto para comunicaciones sencillas y simples por ejemplo controlar el encendido y apagado de un motor.</a:t>
            </a:r>
            <a:endParaRPr kumimoji="0" lang="es-ES" altLang="es-ES" sz="1800" b="0" i="0" u="none" strike="noStrike" cap="none" normalizeH="0" baseline="0" dirty="0">
              <a:ln>
                <a:noFill/>
              </a:ln>
              <a:solidFill>
                <a:schemeClr val="tx1"/>
              </a:solidFill>
              <a:effectLst/>
            </a:endParaRPr>
          </a:p>
          <a:p>
            <a:pPr marL="0" lvl="0" indent="0" eaLnBrk="0" fontAlgn="base" hangingPunct="0">
              <a:lnSpc>
                <a:spcPct val="100000"/>
              </a:lnSpc>
              <a:spcBef>
                <a:spcPct val="0"/>
              </a:spcBef>
              <a:spcAft>
                <a:spcPct val="0"/>
              </a:spcAft>
              <a:buNone/>
            </a:pPr>
            <a:r>
              <a:rPr kumimoji="0" lang="es-ES" altLang="es-ES" sz="3200" b="0" i="0" u="none" strike="noStrike" cap="none" normalizeH="0" baseline="0" dirty="0">
                <a:ln>
                  <a:noFill/>
                </a:ln>
                <a:solidFill>
                  <a:schemeClr val="tx1"/>
                </a:solidFill>
                <a:effectLst/>
                <a:latin typeface="Arial" panose="020B0604020202020204" pitchFamily="34" charset="0"/>
              </a:rPr>
              <a:t>  </a:t>
            </a:r>
            <a:r>
              <a:rPr kumimoji="0" lang="es-ES" altLang="es-ES" sz="9600" b="0" i="0" u="none" strike="noStrike" cap="none" normalizeH="0" baseline="0" dirty="0">
                <a:ln>
                  <a:noFill/>
                </a:ln>
                <a:solidFill>
                  <a:schemeClr val="tx1"/>
                </a:solidFill>
                <a:effectLst/>
                <a:latin typeface="Arial" panose="020B0604020202020204" pitchFamily="34" charset="0"/>
              </a:rPr>
              <a:t> </a:t>
            </a:r>
            <a:r>
              <a:rPr kumimoji="0" lang="es-ES" altLang="es-ES" sz="3200" b="0" i="0" u="none" strike="noStrike" cap="none" normalizeH="0" baseline="0" dirty="0">
                <a:ln>
                  <a:noFill/>
                </a:ln>
                <a:solidFill>
                  <a:schemeClr val="tx1"/>
                </a:solidFill>
                <a:effectLst/>
                <a:latin typeface="Arial" panose="020B0604020202020204" pitchFamily="34" charset="0"/>
              </a:rPr>
              <a:t> </a:t>
            </a:r>
            <a:br>
              <a:rPr kumimoji="0" lang="es-ES" altLang="es-ES" sz="3200" b="0" i="0" u="none" strike="noStrike" cap="none" normalizeH="0" baseline="0" dirty="0">
                <a:ln>
                  <a:noFill/>
                </a:ln>
                <a:solidFill>
                  <a:schemeClr val="tx1"/>
                </a:solidFill>
                <a:effectLst/>
                <a:latin typeface="Arial" panose="020B0604020202020204" pitchFamily="34" charset="0"/>
              </a:rPr>
            </a:br>
            <a:endParaRPr kumimoji="0" lang="es-ES" altLang="es-ES" sz="3200" b="0" i="0" u="none" strike="noStrike" cap="none" normalizeH="0" baseline="0" dirty="0">
              <a:ln>
                <a:noFill/>
              </a:ln>
              <a:solidFill>
                <a:schemeClr val="tx1"/>
              </a:solidFill>
              <a:effectLst/>
              <a:latin typeface="Arial" panose="020B0604020202020204" pitchFamily="34" charset="0"/>
            </a:endParaRPr>
          </a:p>
          <a:p>
            <a:endParaRPr lang="es-ES" dirty="0"/>
          </a:p>
        </p:txBody>
      </p:sp>
      <p:pic>
        <p:nvPicPr>
          <p:cNvPr id="2050" name="Picture 2" descr="https://cdn-images-1.medium.com/max/800/1*dhVnBH4pSuOfQ1BMRR5MCg.png">
            <a:extLst>
              <a:ext uri="{FF2B5EF4-FFF2-40B4-BE49-F238E27FC236}">
                <a16:creationId xmlns:a16="http://schemas.microsoft.com/office/drawing/2014/main" id="{7E457AF1-EC73-497E-B5F7-9FB9670A4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3737" y="3709988"/>
            <a:ext cx="5724525" cy="132397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https://cdn-images-1.medium.com/max/800/1*uyjlHLW75kDBRa957k65nw.png">
            <a:extLst>
              <a:ext uri="{FF2B5EF4-FFF2-40B4-BE49-F238E27FC236}">
                <a16:creationId xmlns:a16="http://schemas.microsoft.com/office/drawing/2014/main" id="{8998A8EF-C563-4FA2-984B-CA6481335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0" y="5033963"/>
            <a:ext cx="47625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4A665014-5FFA-4708-A753-38C70BF53059}"/>
              </a:ext>
            </a:extLst>
          </p:cNvPr>
          <p:cNvPicPr>
            <a:picLocks noChangeAspect="1"/>
          </p:cNvPicPr>
          <p:nvPr/>
        </p:nvPicPr>
        <p:blipFill>
          <a:blip r:embed="rId4"/>
          <a:stretch>
            <a:fillRect/>
          </a:stretch>
        </p:blipFill>
        <p:spPr>
          <a:xfrm>
            <a:off x="10886828" y="6386286"/>
            <a:ext cx="1305172" cy="471714"/>
          </a:xfrm>
          <a:prstGeom prst="rect">
            <a:avLst/>
          </a:prstGeom>
        </p:spPr>
      </p:pic>
    </p:spTree>
    <p:extLst>
      <p:ext uri="{BB962C8B-B14F-4D97-AF65-F5344CB8AC3E}">
        <p14:creationId xmlns:p14="http://schemas.microsoft.com/office/powerpoint/2010/main" val="2578009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E50C35-5411-43E9-9CE8-196EEF2D8F4C}"/>
              </a:ext>
            </a:extLst>
          </p:cNvPr>
          <p:cNvSpPr>
            <a:spLocks noGrp="1"/>
          </p:cNvSpPr>
          <p:nvPr>
            <p:ph type="title"/>
          </p:nvPr>
        </p:nvSpPr>
        <p:spPr/>
        <p:txBody>
          <a:bodyPr/>
          <a:lstStyle/>
          <a:p>
            <a:r>
              <a:rPr lang="es-ES" dirty="0"/>
              <a:t>Redes </a:t>
            </a:r>
            <a:r>
              <a:rPr lang="es-ES" dirty="0" err="1"/>
              <a:t>Mesh</a:t>
            </a:r>
            <a:endParaRPr lang="es-ES" dirty="0"/>
          </a:p>
        </p:txBody>
      </p:sp>
      <p:sp>
        <p:nvSpPr>
          <p:cNvPr id="3" name="Marcador de contenido 2">
            <a:extLst>
              <a:ext uri="{FF2B5EF4-FFF2-40B4-BE49-F238E27FC236}">
                <a16:creationId xmlns:a16="http://schemas.microsoft.com/office/drawing/2014/main" id="{A44C0565-3684-407E-9868-3BF5791DDA15}"/>
              </a:ext>
            </a:extLst>
          </p:cNvPr>
          <p:cNvSpPr>
            <a:spLocks noGrp="1"/>
          </p:cNvSpPr>
          <p:nvPr>
            <p:ph idx="1"/>
          </p:nvPr>
        </p:nvSpPr>
        <p:spPr>
          <a:xfrm>
            <a:off x="1097280" y="1845734"/>
            <a:ext cx="5976380" cy="4023360"/>
          </a:xfrm>
        </p:spPr>
        <p:txBody>
          <a:bodyPr/>
          <a:lstStyle/>
          <a:p>
            <a:pPr marL="0" lvl="0" indent="0" eaLnBrk="0" fontAlgn="base" hangingPunct="0">
              <a:lnSpc>
                <a:spcPct val="100000"/>
              </a:lnSpc>
              <a:spcBef>
                <a:spcPct val="0"/>
              </a:spcBef>
              <a:spcAft>
                <a:spcPct val="0"/>
              </a:spcAft>
              <a:buNone/>
            </a:pPr>
            <a:r>
              <a:rPr lang="es-ES" altLang="es-ES" dirty="0">
                <a:latin typeface="medium-content-serif-font"/>
              </a:rPr>
              <a:t>La otra manera es con un tipo de </a:t>
            </a:r>
            <a:r>
              <a:rPr lang="es-ES" altLang="es-ES" dirty="0" err="1">
                <a:latin typeface="medium-content-serif-font"/>
              </a:rPr>
              <a:t>Mesh</a:t>
            </a:r>
            <a:r>
              <a:rPr lang="es-ES" altLang="es-ES" dirty="0">
                <a:latin typeface="medium-content-serif-font"/>
              </a:rPr>
              <a:t> donde encontramos un nodo que se encarga de coordinar la red, sus desventaja es que esta limitada a 255 redes de 255 nodos* ya que el nodo coordinador solo puede escuchar un nodo a la vez.</a:t>
            </a:r>
            <a:endParaRPr lang="es-ES" dirty="0"/>
          </a:p>
        </p:txBody>
      </p:sp>
      <p:pic>
        <p:nvPicPr>
          <p:cNvPr id="6" name="Imagen 5">
            <a:extLst>
              <a:ext uri="{FF2B5EF4-FFF2-40B4-BE49-F238E27FC236}">
                <a16:creationId xmlns:a16="http://schemas.microsoft.com/office/drawing/2014/main" id="{F9A2C35C-DC6F-43FE-B260-6B56FC7FB3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6156" y="1906371"/>
            <a:ext cx="3809524" cy="3571429"/>
          </a:xfrm>
          <a:prstGeom prst="rect">
            <a:avLst/>
          </a:prstGeom>
        </p:spPr>
      </p:pic>
      <p:pic>
        <p:nvPicPr>
          <p:cNvPr id="7" name="Imagen 6">
            <a:extLst>
              <a:ext uri="{FF2B5EF4-FFF2-40B4-BE49-F238E27FC236}">
                <a16:creationId xmlns:a16="http://schemas.microsoft.com/office/drawing/2014/main" id="{D0F19680-0845-4BCF-9874-A2397C180D84}"/>
              </a:ext>
            </a:extLst>
          </p:cNvPr>
          <p:cNvPicPr>
            <a:picLocks noChangeAspect="1"/>
          </p:cNvPicPr>
          <p:nvPr/>
        </p:nvPicPr>
        <p:blipFill>
          <a:blip r:embed="rId3"/>
          <a:stretch>
            <a:fillRect/>
          </a:stretch>
        </p:blipFill>
        <p:spPr>
          <a:xfrm>
            <a:off x="10886828" y="6371538"/>
            <a:ext cx="1305172" cy="471714"/>
          </a:xfrm>
          <a:prstGeom prst="rect">
            <a:avLst/>
          </a:prstGeom>
        </p:spPr>
      </p:pic>
    </p:spTree>
    <p:extLst>
      <p:ext uri="{BB962C8B-B14F-4D97-AF65-F5344CB8AC3E}">
        <p14:creationId xmlns:p14="http://schemas.microsoft.com/office/powerpoint/2010/main" val="176180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701545-4895-4463-B5DD-819A98C13D7E}"/>
              </a:ext>
            </a:extLst>
          </p:cNvPr>
          <p:cNvSpPr>
            <a:spLocks noGrp="1"/>
          </p:cNvSpPr>
          <p:nvPr>
            <p:ph type="title"/>
          </p:nvPr>
        </p:nvSpPr>
        <p:spPr/>
        <p:txBody>
          <a:bodyPr>
            <a:normAutofit/>
          </a:bodyPr>
          <a:lstStyle/>
          <a:p>
            <a:r>
              <a:rPr lang="es-ES" b="1" dirty="0"/>
              <a:t>Modo </a:t>
            </a:r>
            <a:r>
              <a:rPr lang="es-ES" b="1" dirty="0" err="1"/>
              <a:t>LoRaWAN</a:t>
            </a:r>
            <a:endParaRPr lang="es-ES" dirty="0"/>
          </a:p>
        </p:txBody>
      </p:sp>
      <p:sp>
        <p:nvSpPr>
          <p:cNvPr id="3" name="Marcador de contenido 2">
            <a:extLst>
              <a:ext uri="{FF2B5EF4-FFF2-40B4-BE49-F238E27FC236}">
                <a16:creationId xmlns:a16="http://schemas.microsoft.com/office/drawing/2014/main" id="{6406A343-0235-47F8-A609-FE148CBA07D3}"/>
              </a:ext>
            </a:extLst>
          </p:cNvPr>
          <p:cNvSpPr>
            <a:spLocks noGrp="1"/>
          </p:cNvSpPr>
          <p:nvPr>
            <p:ph idx="1"/>
          </p:nvPr>
        </p:nvSpPr>
        <p:spPr/>
        <p:txBody>
          <a:bodyPr/>
          <a:lstStyle/>
          <a:p>
            <a:endParaRPr lang="es-ES" dirty="0"/>
          </a:p>
        </p:txBody>
      </p:sp>
      <p:pic>
        <p:nvPicPr>
          <p:cNvPr id="4" name="Imagen 3">
            <a:extLst>
              <a:ext uri="{FF2B5EF4-FFF2-40B4-BE49-F238E27FC236}">
                <a16:creationId xmlns:a16="http://schemas.microsoft.com/office/drawing/2014/main" id="{9CD207B7-2DF0-4025-A8B4-2B40CEFA5D72}"/>
              </a:ext>
            </a:extLst>
          </p:cNvPr>
          <p:cNvPicPr>
            <a:picLocks noChangeAspect="1"/>
          </p:cNvPicPr>
          <p:nvPr/>
        </p:nvPicPr>
        <p:blipFill>
          <a:blip r:embed="rId3"/>
          <a:stretch>
            <a:fillRect/>
          </a:stretch>
        </p:blipFill>
        <p:spPr>
          <a:xfrm>
            <a:off x="10886828" y="6386286"/>
            <a:ext cx="1305172" cy="471714"/>
          </a:xfrm>
          <a:prstGeom prst="rect">
            <a:avLst/>
          </a:prstGeom>
        </p:spPr>
      </p:pic>
      <p:pic>
        <p:nvPicPr>
          <p:cNvPr id="2050" name="Picture 2" descr="Resultado de imagen de lorawan">
            <a:extLst>
              <a:ext uri="{FF2B5EF4-FFF2-40B4-BE49-F238E27FC236}">
                <a16:creationId xmlns:a16="http://schemas.microsoft.com/office/drawing/2014/main" id="{94A68416-8E39-4741-8ACD-7BD649C352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2408"/>
          <a:stretch/>
        </p:blipFill>
        <p:spPr bwMode="auto">
          <a:xfrm>
            <a:off x="1097280" y="2058607"/>
            <a:ext cx="10058400" cy="3597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702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1E3EE3-A51C-44E7-85A6-C484B4B5BAED}"/>
              </a:ext>
            </a:extLst>
          </p:cNvPr>
          <p:cNvSpPr>
            <a:spLocks noGrp="1"/>
          </p:cNvSpPr>
          <p:nvPr>
            <p:ph type="title"/>
          </p:nvPr>
        </p:nvSpPr>
        <p:spPr/>
        <p:txBody>
          <a:bodyPr/>
          <a:lstStyle/>
          <a:p>
            <a:r>
              <a:rPr lang="es-ES" dirty="0"/>
              <a:t>Clases</a:t>
            </a:r>
          </a:p>
        </p:txBody>
      </p:sp>
      <p:sp>
        <p:nvSpPr>
          <p:cNvPr id="3" name="Marcador de contenido 2">
            <a:extLst>
              <a:ext uri="{FF2B5EF4-FFF2-40B4-BE49-F238E27FC236}">
                <a16:creationId xmlns:a16="http://schemas.microsoft.com/office/drawing/2014/main" id="{8137AF7F-9FCB-48D8-9CDE-BD6FE779CD84}"/>
              </a:ext>
            </a:extLst>
          </p:cNvPr>
          <p:cNvSpPr>
            <a:spLocks noGrp="1"/>
          </p:cNvSpPr>
          <p:nvPr>
            <p:ph idx="1"/>
          </p:nvPr>
        </p:nvSpPr>
        <p:spPr/>
        <p:txBody>
          <a:bodyPr>
            <a:normAutofit/>
          </a:bodyPr>
          <a:lstStyle/>
          <a:p>
            <a:pPr marL="0" indent="0">
              <a:buNone/>
            </a:pPr>
            <a:r>
              <a:rPr lang="es-ES" dirty="0"/>
              <a:t>En protocolo </a:t>
            </a:r>
            <a:r>
              <a:rPr lang="es-ES" dirty="0" err="1"/>
              <a:t>LoRaWAN</a:t>
            </a:r>
            <a:r>
              <a:rPr lang="es-ES" dirty="0"/>
              <a:t> existen tres tipos de clases de nodo:</a:t>
            </a:r>
          </a:p>
          <a:p>
            <a:pPr marL="0" indent="0">
              <a:buNone/>
            </a:pPr>
            <a:endParaRPr lang="es-ES" dirty="0"/>
          </a:p>
          <a:p>
            <a:pPr marL="0" indent="0">
              <a:buNone/>
            </a:pPr>
            <a:endParaRPr lang="es-ES" dirty="0"/>
          </a:p>
        </p:txBody>
      </p:sp>
      <p:pic>
        <p:nvPicPr>
          <p:cNvPr id="5122" name="Picture 2" descr="https://cdn-images-1.medium.com/max/800/1*stzZES-eskeU9gGlyIrcMA.png">
            <a:extLst>
              <a:ext uri="{FF2B5EF4-FFF2-40B4-BE49-F238E27FC236}">
                <a16:creationId xmlns:a16="http://schemas.microsoft.com/office/drawing/2014/main" id="{676535D0-5E30-4E7A-8328-16E39C2FC1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385" b="4815"/>
          <a:stretch/>
        </p:blipFill>
        <p:spPr bwMode="auto">
          <a:xfrm>
            <a:off x="6273963" y="2639961"/>
            <a:ext cx="4881717" cy="290139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CA4DE008-CD55-4607-9D7B-B10E6C05CFCA}"/>
              </a:ext>
            </a:extLst>
          </p:cNvPr>
          <p:cNvPicPr>
            <a:picLocks noChangeAspect="1"/>
          </p:cNvPicPr>
          <p:nvPr/>
        </p:nvPicPr>
        <p:blipFill>
          <a:blip r:embed="rId4"/>
          <a:stretch>
            <a:fillRect/>
          </a:stretch>
        </p:blipFill>
        <p:spPr>
          <a:xfrm>
            <a:off x="10886828" y="6386286"/>
            <a:ext cx="1305172" cy="471714"/>
          </a:xfrm>
          <a:prstGeom prst="rect">
            <a:avLst/>
          </a:prstGeom>
        </p:spPr>
      </p:pic>
      <p:pic>
        <p:nvPicPr>
          <p:cNvPr id="4" name="Imagen 3">
            <a:extLst>
              <a:ext uri="{FF2B5EF4-FFF2-40B4-BE49-F238E27FC236}">
                <a16:creationId xmlns:a16="http://schemas.microsoft.com/office/drawing/2014/main" id="{A1BED90B-6011-4C0E-92F8-C6C0EA32F17B}"/>
              </a:ext>
            </a:extLst>
          </p:cNvPr>
          <p:cNvPicPr>
            <a:picLocks noChangeAspect="1"/>
          </p:cNvPicPr>
          <p:nvPr/>
        </p:nvPicPr>
        <p:blipFill rotWithShape="1">
          <a:blip r:embed="rId5"/>
          <a:srcRect l="12545" t="20406" r="2270" b="13649"/>
          <a:stretch/>
        </p:blipFill>
        <p:spPr>
          <a:xfrm>
            <a:off x="1097280" y="2532688"/>
            <a:ext cx="5176684" cy="3008671"/>
          </a:xfrm>
          <a:prstGeom prst="rect">
            <a:avLst/>
          </a:prstGeom>
        </p:spPr>
      </p:pic>
    </p:spTree>
    <p:extLst>
      <p:ext uri="{BB962C8B-B14F-4D97-AF65-F5344CB8AC3E}">
        <p14:creationId xmlns:p14="http://schemas.microsoft.com/office/powerpoint/2010/main" val="3909625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B4CE1E-AD32-464A-ADF0-0FF1A18EC609}"/>
              </a:ext>
            </a:extLst>
          </p:cNvPr>
          <p:cNvSpPr>
            <a:spLocks noGrp="1"/>
          </p:cNvSpPr>
          <p:nvPr>
            <p:ph type="title"/>
          </p:nvPr>
        </p:nvSpPr>
        <p:spPr/>
        <p:txBody>
          <a:bodyPr/>
          <a:lstStyle/>
          <a:p>
            <a:r>
              <a:rPr lang="es-ES" b="1" dirty="0"/>
              <a:t>Conexión ABP y OTAA</a:t>
            </a:r>
            <a:endParaRPr lang="es-ES" dirty="0"/>
          </a:p>
        </p:txBody>
      </p:sp>
      <p:sp>
        <p:nvSpPr>
          <p:cNvPr id="3" name="Marcador de contenido 2">
            <a:extLst>
              <a:ext uri="{FF2B5EF4-FFF2-40B4-BE49-F238E27FC236}">
                <a16:creationId xmlns:a16="http://schemas.microsoft.com/office/drawing/2014/main" id="{0C2DD9AC-8968-45A4-B3E1-A997BC5B927C}"/>
              </a:ext>
            </a:extLst>
          </p:cNvPr>
          <p:cNvSpPr>
            <a:spLocks noGrp="1"/>
          </p:cNvSpPr>
          <p:nvPr>
            <p:ph idx="1"/>
          </p:nvPr>
        </p:nvSpPr>
        <p:spPr>
          <a:xfrm>
            <a:off x="1097280" y="1845734"/>
            <a:ext cx="10058400" cy="4023360"/>
          </a:xfrm>
        </p:spPr>
        <p:txBody>
          <a:bodyPr>
            <a:normAutofit/>
          </a:bodyPr>
          <a:lstStyle/>
          <a:p>
            <a:r>
              <a:rPr lang="es-ES" sz="3200" dirty="0"/>
              <a:t>Existen dos maneras de conectarse a una red </a:t>
            </a:r>
            <a:r>
              <a:rPr lang="es-ES" sz="3200" dirty="0" err="1"/>
              <a:t>LoRaWAN</a:t>
            </a:r>
            <a:r>
              <a:rPr lang="es-ES" sz="3200" dirty="0"/>
              <a:t>:</a:t>
            </a:r>
          </a:p>
          <a:p>
            <a:pPr lvl="1"/>
            <a:r>
              <a:rPr lang="es-ES" sz="3800" dirty="0"/>
              <a:t>ABP: </a:t>
            </a:r>
            <a:r>
              <a:rPr lang="es-ES" sz="3800" dirty="0" err="1"/>
              <a:t>Activation</a:t>
            </a:r>
            <a:r>
              <a:rPr lang="es-ES" sz="3800" dirty="0"/>
              <a:t> </a:t>
            </a:r>
            <a:r>
              <a:rPr lang="es-ES" sz="3800" dirty="0" err="1"/>
              <a:t>By</a:t>
            </a:r>
            <a:r>
              <a:rPr lang="es-ES" sz="3800" dirty="0"/>
              <a:t> </a:t>
            </a:r>
            <a:r>
              <a:rPr lang="es-ES" sz="3800" dirty="0" err="1"/>
              <a:t>Personalization</a:t>
            </a:r>
            <a:endParaRPr lang="es-ES" sz="3800" dirty="0"/>
          </a:p>
          <a:p>
            <a:pPr lvl="1"/>
            <a:r>
              <a:rPr lang="es-ES" sz="3800" dirty="0"/>
              <a:t>OTAA: </a:t>
            </a:r>
            <a:r>
              <a:rPr lang="es-ES" sz="3800" dirty="0" err="1"/>
              <a:t>Over</a:t>
            </a:r>
            <a:r>
              <a:rPr lang="es-ES" sz="3800" dirty="0"/>
              <a:t> The Air </a:t>
            </a:r>
            <a:r>
              <a:rPr lang="es-ES" sz="3800" dirty="0" err="1"/>
              <a:t>Activation</a:t>
            </a:r>
            <a:endParaRPr lang="es-ES" sz="3800" dirty="0"/>
          </a:p>
          <a:p>
            <a:endParaRPr lang="es-ES" sz="2800" dirty="0"/>
          </a:p>
        </p:txBody>
      </p:sp>
      <p:pic>
        <p:nvPicPr>
          <p:cNvPr id="4" name="Imagen 3">
            <a:extLst>
              <a:ext uri="{FF2B5EF4-FFF2-40B4-BE49-F238E27FC236}">
                <a16:creationId xmlns:a16="http://schemas.microsoft.com/office/drawing/2014/main" id="{36B644BF-AC9F-4BD4-8283-FA479487866C}"/>
              </a:ext>
            </a:extLst>
          </p:cNvPr>
          <p:cNvPicPr>
            <a:picLocks noChangeAspect="1"/>
          </p:cNvPicPr>
          <p:nvPr/>
        </p:nvPicPr>
        <p:blipFill>
          <a:blip r:embed="rId3"/>
          <a:stretch>
            <a:fillRect/>
          </a:stretch>
        </p:blipFill>
        <p:spPr>
          <a:xfrm>
            <a:off x="10886828" y="6386286"/>
            <a:ext cx="1305172" cy="471714"/>
          </a:xfrm>
          <a:prstGeom prst="rect">
            <a:avLst/>
          </a:prstGeom>
        </p:spPr>
      </p:pic>
    </p:spTree>
    <p:extLst>
      <p:ext uri="{BB962C8B-B14F-4D97-AF65-F5344CB8AC3E}">
        <p14:creationId xmlns:p14="http://schemas.microsoft.com/office/powerpoint/2010/main" val="3155463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2DF7A4-3800-4B0E-BB45-78C88EE36160}"/>
              </a:ext>
            </a:extLst>
          </p:cNvPr>
          <p:cNvSpPr>
            <a:spLocks noGrp="1"/>
          </p:cNvSpPr>
          <p:nvPr>
            <p:ph type="title"/>
          </p:nvPr>
        </p:nvSpPr>
        <p:spPr/>
        <p:txBody>
          <a:bodyPr/>
          <a:lstStyle/>
          <a:p>
            <a:r>
              <a:rPr lang="es-ES" dirty="0"/>
              <a:t>Modo OTAA</a:t>
            </a:r>
          </a:p>
        </p:txBody>
      </p:sp>
      <p:pic>
        <p:nvPicPr>
          <p:cNvPr id="6146" name="Picture 2" descr="https://cdn-images-1.medium.com/max/800/1*sTp1h7TmkO8iFv1AOVndVg.png">
            <a:extLst>
              <a:ext uri="{FF2B5EF4-FFF2-40B4-BE49-F238E27FC236}">
                <a16:creationId xmlns:a16="http://schemas.microsoft.com/office/drawing/2014/main" id="{B861F864-2A8F-4537-A560-D3D1E657FC5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566229" y="1846263"/>
            <a:ext cx="7119867" cy="402272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6B6C618D-F138-4C07-BB90-1AD35822B573}"/>
              </a:ext>
            </a:extLst>
          </p:cNvPr>
          <p:cNvPicPr>
            <a:picLocks noChangeAspect="1"/>
          </p:cNvPicPr>
          <p:nvPr/>
        </p:nvPicPr>
        <p:blipFill>
          <a:blip r:embed="rId3"/>
          <a:stretch>
            <a:fillRect/>
          </a:stretch>
        </p:blipFill>
        <p:spPr>
          <a:xfrm>
            <a:off x="10886828" y="6386286"/>
            <a:ext cx="1305172" cy="471714"/>
          </a:xfrm>
          <a:prstGeom prst="rect">
            <a:avLst/>
          </a:prstGeom>
        </p:spPr>
      </p:pic>
    </p:spTree>
    <p:extLst>
      <p:ext uri="{BB962C8B-B14F-4D97-AF65-F5344CB8AC3E}">
        <p14:creationId xmlns:p14="http://schemas.microsoft.com/office/powerpoint/2010/main" val="160985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BE69CE-18CC-41FD-9877-605807D40FFA}"/>
              </a:ext>
            </a:extLst>
          </p:cNvPr>
          <p:cNvSpPr>
            <a:spLocks noGrp="1"/>
          </p:cNvSpPr>
          <p:nvPr>
            <p:ph type="title"/>
          </p:nvPr>
        </p:nvSpPr>
        <p:spPr/>
        <p:txBody>
          <a:bodyPr/>
          <a:lstStyle/>
          <a:p>
            <a:r>
              <a:rPr lang="es-ES" dirty="0"/>
              <a:t>Parámetros OTAA</a:t>
            </a:r>
          </a:p>
        </p:txBody>
      </p:sp>
      <p:sp>
        <p:nvSpPr>
          <p:cNvPr id="3" name="Marcador de contenido 2">
            <a:extLst>
              <a:ext uri="{FF2B5EF4-FFF2-40B4-BE49-F238E27FC236}">
                <a16:creationId xmlns:a16="http://schemas.microsoft.com/office/drawing/2014/main" id="{4C384B72-635C-4D1B-98CE-980D37C1C92E}"/>
              </a:ext>
            </a:extLst>
          </p:cNvPr>
          <p:cNvSpPr>
            <a:spLocks noGrp="1"/>
          </p:cNvSpPr>
          <p:nvPr>
            <p:ph idx="1"/>
          </p:nvPr>
        </p:nvSpPr>
        <p:spPr/>
        <p:txBody>
          <a:bodyPr>
            <a:normAutofit/>
          </a:bodyPr>
          <a:lstStyle/>
          <a:p>
            <a:r>
              <a:rPr lang="es-ES" sz="2400" dirty="0"/>
              <a:t>El modo OTAA (</a:t>
            </a:r>
            <a:r>
              <a:rPr lang="es-ES" sz="2400" dirty="0" err="1"/>
              <a:t>Over</a:t>
            </a:r>
            <a:r>
              <a:rPr lang="es-ES" sz="2400" dirty="0"/>
              <a:t>-The-Air-</a:t>
            </a:r>
            <a:r>
              <a:rPr lang="es-ES" sz="2400" dirty="0" err="1"/>
              <a:t>Activation</a:t>
            </a:r>
            <a:r>
              <a:rPr lang="es-ES" sz="2400" dirty="0"/>
              <a:t>) es la manera más segura de conectarse a la red los parámetros de configuración son:</a:t>
            </a:r>
          </a:p>
          <a:p>
            <a:r>
              <a:rPr lang="es-ES" sz="2400" b="1" dirty="0" err="1"/>
              <a:t>DevEUI</a:t>
            </a:r>
            <a:r>
              <a:rPr lang="es-ES" sz="2400" b="1" dirty="0"/>
              <a:t>:</a:t>
            </a:r>
            <a:r>
              <a:rPr lang="es-ES" sz="2400" dirty="0"/>
              <a:t> Este es un identificador de fábrica, hace a cada dispositivo único. Esta configuración en algunos dispositivos se puede ajustar.</a:t>
            </a:r>
          </a:p>
          <a:p>
            <a:r>
              <a:rPr lang="es-ES" sz="2400" b="1" dirty="0" err="1"/>
              <a:t>AppEUI</a:t>
            </a:r>
            <a:r>
              <a:rPr lang="es-ES" sz="2400" b="1" dirty="0"/>
              <a:t>:</a:t>
            </a:r>
            <a:r>
              <a:rPr lang="es-ES" sz="2400" dirty="0"/>
              <a:t> Identificador de aplicación </a:t>
            </a:r>
            <a:r>
              <a:rPr lang="es-ES" sz="2400" dirty="0" err="1"/>
              <a:t>unico</a:t>
            </a:r>
            <a:r>
              <a:rPr lang="es-ES" sz="2400" dirty="0"/>
              <a:t> utilizado para agrupar objetos. Esta dirección de 64 bits se, utiliza para clasificar los dispositivos por aplicación. Esta Configuración se puede ajustar</a:t>
            </a:r>
          </a:p>
          <a:p>
            <a:r>
              <a:rPr lang="es-ES" sz="2400" b="1" dirty="0" err="1"/>
              <a:t>AppKey</a:t>
            </a:r>
            <a:r>
              <a:rPr lang="es-ES" sz="2400" b="1" dirty="0"/>
              <a:t>:</a:t>
            </a:r>
            <a:r>
              <a:rPr lang="es-ES" sz="2400" dirty="0"/>
              <a:t> Es una clave secreta AES de 128bits compartida entre el dispositivo periférico y la red. Se utiliza para determinar las claves de sesión. Esta configuración se puede ajustar.</a:t>
            </a:r>
          </a:p>
        </p:txBody>
      </p:sp>
      <p:pic>
        <p:nvPicPr>
          <p:cNvPr id="4" name="Imagen 3">
            <a:extLst>
              <a:ext uri="{FF2B5EF4-FFF2-40B4-BE49-F238E27FC236}">
                <a16:creationId xmlns:a16="http://schemas.microsoft.com/office/drawing/2014/main" id="{0D13726A-D068-4885-81FB-AA9796DE21B6}"/>
              </a:ext>
            </a:extLst>
          </p:cNvPr>
          <p:cNvPicPr>
            <a:picLocks noChangeAspect="1"/>
          </p:cNvPicPr>
          <p:nvPr/>
        </p:nvPicPr>
        <p:blipFill>
          <a:blip r:embed="rId2"/>
          <a:stretch>
            <a:fillRect/>
          </a:stretch>
        </p:blipFill>
        <p:spPr>
          <a:xfrm>
            <a:off x="10886828" y="6386286"/>
            <a:ext cx="1305172" cy="471714"/>
          </a:xfrm>
          <a:prstGeom prst="rect">
            <a:avLst/>
          </a:prstGeom>
        </p:spPr>
      </p:pic>
    </p:spTree>
    <p:extLst>
      <p:ext uri="{BB962C8B-B14F-4D97-AF65-F5344CB8AC3E}">
        <p14:creationId xmlns:p14="http://schemas.microsoft.com/office/powerpoint/2010/main" val="3205490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AB46F-F946-454D-8141-9A9FBCE58D84}"/>
              </a:ext>
            </a:extLst>
          </p:cNvPr>
          <p:cNvSpPr>
            <a:spLocks noGrp="1"/>
          </p:cNvSpPr>
          <p:nvPr>
            <p:ph type="title"/>
          </p:nvPr>
        </p:nvSpPr>
        <p:spPr/>
        <p:txBody>
          <a:bodyPr/>
          <a:lstStyle/>
          <a:p>
            <a:r>
              <a:rPr lang="es-ES" dirty="0"/>
              <a:t>Conexión OTTA</a:t>
            </a:r>
          </a:p>
        </p:txBody>
      </p:sp>
      <p:sp>
        <p:nvSpPr>
          <p:cNvPr id="3" name="Marcador de contenido 2">
            <a:extLst>
              <a:ext uri="{FF2B5EF4-FFF2-40B4-BE49-F238E27FC236}">
                <a16:creationId xmlns:a16="http://schemas.microsoft.com/office/drawing/2014/main" id="{89818A86-9F97-4876-81DD-A51A3DD50545}"/>
              </a:ext>
            </a:extLst>
          </p:cNvPr>
          <p:cNvSpPr>
            <a:spLocks noGrp="1"/>
          </p:cNvSpPr>
          <p:nvPr>
            <p:ph idx="1"/>
          </p:nvPr>
        </p:nvSpPr>
        <p:spPr/>
        <p:txBody>
          <a:bodyPr>
            <a:normAutofit/>
          </a:bodyPr>
          <a:lstStyle/>
          <a:p>
            <a:r>
              <a:rPr lang="es-ES" sz="2400" dirty="0"/>
              <a:t>Con estos datos de manera simple la conexión se realiza de la siguiente manera:</a:t>
            </a:r>
          </a:p>
          <a:p>
            <a:r>
              <a:rPr lang="es-ES" sz="2400" dirty="0"/>
              <a:t>1.- El nodo solicita un </a:t>
            </a:r>
            <a:r>
              <a:rPr lang="es-ES" sz="2400" dirty="0" err="1"/>
              <a:t>join</a:t>
            </a:r>
            <a:r>
              <a:rPr lang="es-ES" sz="2400" dirty="0"/>
              <a:t> (o inicio de sesión) a la red con los datos de configuración y abre la ventana de recepción.</a:t>
            </a:r>
          </a:p>
          <a:p>
            <a:r>
              <a:rPr lang="es-ES" sz="2400" dirty="0"/>
              <a:t>2.- El Gateway recibe la solicitud y la envía al servidor.</a:t>
            </a:r>
          </a:p>
          <a:p>
            <a:r>
              <a:rPr lang="es-ES" sz="2400" dirty="0"/>
              <a:t>3.- El servidor verifica que el nodo este dado de alta y la llave de encriptación sea correcta.</a:t>
            </a:r>
          </a:p>
          <a:p>
            <a:r>
              <a:rPr lang="es-ES" sz="2400" dirty="0"/>
              <a:t>4.- Si es correcta asigna una sesión temporal y la envía por medio del </a:t>
            </a:r>
            <a:r>
              <a:rPr lang="es-ES" sz="2400" dirty="0" err="1"/>
              <a:t>gateway</a:t>
            </a:r>
            <a:r>
              <a:rPr lang="es-ES" sz="2400" dirty="0"/>
              <a:t> al nodo, si los datos son incorrectos rechaza el </a:t>
            </a:r>
            <a:r>
              <a:rPr lang="es-ES" sz="2400" dirty="0" err="1"/>
              <a:t>join</a:t>
            </a:r>
            <a:r>
              <a:rPr lang="es-ES" sz="2400" dirty="0"/>
              <a:t>.</a:t>
            </a:r>
          </a:p>
          <a:p>
            <a:r>
              <a:rPr lang="es-ES" sz="2400" dirty="0"/>
              <a:t>5.- El nodo recibe la sesión temporal y puede enviar datos a la red.</a:t>
            </a:r>
          </a:p>
        </p:txBody>
      </p:sp>
      <p:pic>
        <p:nvPicPr>
          <p:cNvPr id="4" name="Imagen 3">
            <a:extLst>
              <a:ext uri="{FF2B5EF4-FFF2-40B4-BE49-F238E27FC236}">
                <a16:creationId xmlns:a16="http://schemas.microsoft.com/office/drawing/2014/main" id="{6660CFC7-14B7-4AA7-AA81-F92BA9EDC739}"/>
              </a:ext>
            </a:extLst>
          </p:cNvPr>
          <p:cNvPicPr>
            <a:picLocks noChangeAspect="1"/>
          </p:cNvPicPr>
          <p:nvPr/>
        </p:nvPicPr>
        <p:blipFill>
          <a:blip r:embed="rId3"/>
          <a:stretch>
            <a:fillRect/>
          </a:stretch>
        </p:blipFill>
        <p:spPr>
          <a:xfrm>
            <a:off x="10886828" y="6386286"/>
            <a:ext cx="1305172" cy="471714"/>
          </a:xfrm>
          <a:prstGeom prst="rect">
            <a:avLst/>
          </a:prstGeom>
        </p:spPr>
      </p:pic>
    </p:spTree>
    <p:extLst>
      <p:ext uri="{BB962C8B-B14F-4D97-AF65-F5344CB8AC3E}">
        <p14:creationId xmlns:p14="http://schemas.microsoft.com/office/powerpoint/2010/main" val="1918653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05C702-2449-48E8-805F-6F2786DFB22F}"/>
              </a:ext>
            </a:extLst>
          </p:cNvPr>
          <p:cNvSpPr>
            <a:spLocks noGrp="1"/>
          </p:cNvSpPr>
          <p:nvPr>
            <p:ph type="title"/>
          </p:nvPr>
        </p:nvSpPr>
        <p:spPr>
          <a:xfrm>
            <a:off x="1097279" y="286603"/>
            <a:ext cx="10427611" cy="1450757"/>
          </a:xfrm>
        </p:spPr>
        <p:txBody>
          <a:bodyPr/>
          <a:lstStyle/>
          <a:p>
            <a:r>
              <a:rPr lang="es-ES" dirty="0"/>
              <a:t>Redes LPWAN </a:t>
            </a:r>
            <a:r>
              <a:rPr lang="es-ES" sz="4000" dirty="0"/>
              <a:t>(Low-</a:t>
            </a:r>
            <a:r>
              <a:rPr lang="es-ES" sz="4000" dirty="0" err="1"/>
              <a:t>Power</a:t>
            </a:r>
            <a:r>
              <a:rPr lang="es-ES" sz="4000" dirty="0"/>
              <a:t> Wide-</a:t>
            </a:r>
            <a:r>
              <a:rPr lang="es-ES" sz="4000" dirty="0" err="1"/>
              <a:t>Area</a:t>
            </a:r>
            <a:r>
              <a:rPr lang="es-ES" sz="4000" dirty="0"/>
              <a:t> Networks)</a:t>
            </a:r>
            <a:endParaRPr lang="es-ES" dirty="0"/>
          </a:p>
        </p:txBody>
      </p:sp>
      <p:pic>
        <p:nvPicPr>
          <p:cNvPr id="5" name="Imagen 4">
            <a:extLst>
              <a:ext uri="{FF2B5EF4-FFF2-40B4-BE49-F238E27FC236}">
                <a16:creationId xmlns:a16="http://schemas.microsoft.com/office/drawing/2014/main" id="{5A1A4A66-E06B-4E7F-B35F-26B7B14B49E6}"/>
              </a:ext>
            </a:extLst>
          </p:cNvPr>
          <p:cNvPicPr>
            <a:picLocks noChangeAspect="1"/>
          </p:cNvPicPr>
          <p:nvPr/>
        </p:nvPicPr>
        <p:blipFill>
          <a:blip r:embed="rId3"/>
          <a:stretch>
            <a:fillRect/>
          </a:stretch>
        </p:blipFill>
        <p:spPr>
          <a:xfrm>
            <a:off x="10886828" y="6386286"/>
            <a:ext cx="1305172" cy="471714"/>
          </a:xfrm>
          <a:prstGeom prst="rect">
            <a:avLst/>
          </a:prstGeom>
        </p:spPr>
      </p:pic>
      <p:pic>
        <p:nvPicPr>
          <p:cNvPr id="6" name="Picture 3">
            <a:extLst>
              <a:ext uri="{FF2B5EF4-FFF2-40B4-BE49-F238E27FC236}">
                <a16:creationId xmlns:a16="http://schemas.microsoft.com/office/drawing/2014/main" id="{04A3AC45-87CD-447F-B5B1-BFE421377E2C}"/>
              </a:ext>
            </a:extLst>
          </p:cNvPr>
          <p:cNvPicPr>
            <a:picLocks noChangeAspect="1"/>
          </p:cNvPicPr>
          <p:nvPr/>
        </p:nvPicPr>
        <p:blipFill>
          <a:blip r:embed="rId4"/>
          <a:stretch>
            <a:fillRect/>
          </a:stretch>
        </p:blipFill>
        <p:spPr>
          <a:xfrm>
            <a:off x="7335499" y="2824156"/>
            <a:ext cx="4014055" cy="2475334"/>
          </a:xfrm>
          <a:prstGeom prst="rect">
            <a:avLst/>
          </a:prstGeom>
        </p:spPr>
      </p:pic>
      <p:pic>
        <p:nvPicPr>
          <p:cNvPr id="1026" name="Picture 2" descr="http://www.wirelesslogic.com/wp-content/uploads/2016/08/IoT.png">
            <a:extLst>
              <a:ext uri="{FF2B5EF4-FFF2-40B4-BE49-F238E27FC236}">
                <a16:creationId xmlns:a16="http://schemas.microsoft.com/office/drawing/2014/main" id="{D306B7F9-9D15-48E0-9B30-39F04D59BA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279" y="2318748"/>
            <a:ext cx="6191250"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970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CD973A-E042-44D3-9E98-7EA9F07218D8}"/>
              </a:ext>
            </a:extLst>
          </p:cNvPr>
          <p:cNvSpPr>
            <a:spLocks noGrp="1"/>
          </p:cNvSpPr>
          <p:nvPr>
            <p:ph type="title"/>
          </p:nvPr>
        </p:nvSpPr>
        <p:spPr/>
        <p:txBody>
          <a:bodyPr/>
          <a:lstStyle/>
          <a:p>
            <a:r>
              <a:rPr lang="es-ES" dirty="0"/>
              <a:t>ABP	</a:t>
            </a:r>
          </a:p>
        </p:txBody>
      </p:sp>
      <p:pic>
        <p:nvPicPr>
          <p:cNvPr id="7170" name="Picture 2" descr="https://cdn-images-1.medium.com/max/800/1*OmZDMItgTqB2uqbhF_Wrhw.png">
            <a:extLst>
              <a:ext uri="{FF2B5EF4-FFF2-40B4-BE49-F238E27FC236}">
                <a16:creationId xmlns:a16="http://schemas.microsoft.com/office/drawing/2014/main" id="{B4942B30-CE42-4874-AF63-998EE9B779E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213620" y="1953928"/>
            <a:ext cx="7764759" cy="437738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BE5EE5CC-D96B-4C2F-B8CA-09960CCFD8DF}"/>
              </a:ext>
            </a:extLst>
          </p:cNvPr>
          <p:cNvPicPr>
            <a:picLocks noChangeAspect="1"/>
          </p:cNvPicPr>
          <p:nvPr/>
        </p:nvPicPr>
        <p:blipFill>
          <a:blip r:embed="rId4"/>
          <a:stretch>
            <a:fillRect/>
          </a:stretch>
        </p:blipFill>
        <p:spPr>
          <a:xfrm>
            <a:off x="10886828" y="6386286"/>
            <a:ext cx="1305172" cy="471714"/>
          </a:xfrm>
          <a:prstGeom prst="rect">
            <a:avLst/>
          </a:prstGeom>
        </p:spPr>
      </p:pic>
    </p:spTree>
    <p:extLst>
      <p:ext uri="{BB962C8B-B14F-4D97-AF65-F5344CB8AC3E}">
        <p14:creationId xmlns:p14="http://schemas.microsoft.com/office/powerpoint/2010/main" val="1493794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13D827-F46C-4705-B123-07BE547E2B38}"/>
              </a:ext>
            </a:extLst>
          </p:cNvPr>
          <p:cNvSpPr>
            <a:spLocks noGrp="1"/>
          </p:cNvSpPr>
          <p:nvPr>
            <p:ph type="title"/>
          </p:nvPr>
        </p:nvSpPr>
        <p:spPr/>
        <p:txBody>
          <a:bodyPr/>
          <a:lstStyle/>
          <a:p>
            <a:r>
              <a:rPr lang="es-ES" dirty="0"/>
              <a:t>Parámetros ABP</a:t>
            </a:r>
          </a:p>
        </p:txBody>
      </p:sp>
      <p:sp>
        <p:nvSpPr>
          <p:cNvPr id="3" name="Marcador de contenido 2">
            <a:extLst>
              <a:ext uri="{FF2B5EF4-FFF2-40B4-BE49-F238E27FC236}">
                <a16:creationId xmlns:a16="http://schemas.microsoft.com/office/drawing/2014/main" id="{E6C7FDA6-1348-4587-8671-847BB8612E26}"/>
              </a:ext>
            </a:extLst>
          </p:cNvPr>
          <p:cNvSpPr>
            <a:spLocks noGrp="1"/>
          </p:cNvSpPr>
          <p:nvPr>
            <p:ph idx="1"/>
          </p:nvPr>
        </p:nvSpPr>
        <p:spPr/>
        <p:txBody>
          <a:bodyPr>
            <a:normAutofit/>
          </a:bodyPr>
          <a:lstStyle/>
          <a:p>
            <a:r>
              <a:rPr lang="es-ES" sz="2400" dirty="0"/>
              <a:t>El modo ABP (</a:t>
            </a:r>
            <a:r>
              <a:rPr lang="es-ES" sz="2400" dirty="0" err="1"/>
              <a:t>Activation</a:t>
            </a:r>
            <a:r>
              <a:rPr lang="es-ES" sz="2400" dirty="0"/>
              <a:t> </a:t>
            </a:r>
            <a:r>
              <a:rPr lang="es-ES" sz="2400" dirty="0" err="1"/>
              <a:t>By</a:t>
            </a:r>
            <a:r>
              <a:rPr lang="es-ES" sz="2400" dirty="0"/>
              <a:t> </a:t>
            </a:r>
            <a:r>
              <a:rPr lang="es-ES" sz="2400" dirty="0" err="1"/>
              <a:t>Personalization</a:t>
            </a:r>
            <a:r>
              <a:rPr lang="es-ES" sz="2400" dirty="0"/>
              <a:t>) es el modo más sencillo de conexión, los parámetros de conexión son:</a:t>
            </a:r>
          </a:p>
          <a:p>
            <a:r>
              <a:rPr lang="es-ES" sz="2400" b="1" dirty="0" err="1"/>
              <a:t>DevAddress</a:t>
            </a:r>
            <a:r>
              <a:rPr lang="es-ES" sz="2400" b="1" dirty="0"/>
              <a:t>:</a:t>
            </a:r>
            <a:r>
              <a:rPr lang="es-ES" sz="2400" dirty="0"/>
              <a:t> Dirección lógica (equivalente a una dirección IP) que se utilizará para toda comunicación posterior con la red.</a:t>
            </a:r>
          </a:p>
          <a:p>
            <a:r>
              <a:rPr lang="es-ES" sz="2400" b="1" dirty="0" err="1"/>
              <a:t>NetworkSessionKey</a:t>
            </a:r>
            <a:r>
              <a:rPr lang="es-ES" sz="2400" b="1" dirty="0"/>
              <a:t>:</a:t>
            </a:r>
            <a:r>
              <a:rPr lang="es-ES" sz="2400" dirty="0"/>
              <a:t> Clave de cifrado entre el dispositivo y el operador utilizado para las transmisiones y para validar la integridad de los mensajes.</a:t>
            </a:r>
          </a:p>
          <a:p>
            <a:r>
              <a:rPr lang="es-ES" sz="2400" b="1" dirty="0" err="1"/>
              <a:t>ApplicationSessionKey</a:t>
            </a:r>
            <a:r>
              <a:rPr lang="es-ES" sz="2400" b="1" dirty="0"/>
              <a:t>:</a:t>
            </a:r>
            <a:r>
              <a:rPr lang="es-ES" sz="2400" dirty="0"/>
              <a:t> Clave de cifrado entre el dispositivo y el operador (a través de la aplicación) utilizada para transmisiones y para validar la integridad de los mensajes.</a:t>
            </a:r>
          </a:p>
        </p:txBody>
      </p:sp>
      <p:pic>
        <p:nvPicPr>
          <p:cNvPr id="4" name="Imagen 3">
            <a:extLst>
              <a:ext uri="{FF2B5EF4-FFF2-40B4-BE49-F238E27FC236}">
                <a16:creationId xmlns:a16="http://schemas.microsoft.com/office/drawing/2014/main" id="{8BC2F581-4E99-4574-845E-2ED42BB94AAE}"/>
              </a:ext>
            </a:extLst>
          </p:cNvPr>
          <p:cNvPicPr>
            <a:picLocks noChangeAspect="1"/>
          </p:cNvPicPr>
          <p:nvPr/>
        </p:nvPicPr>
        <p:blipFill>
          <a:blip r:embed="rId2"/>
          <a:stretch>
            <a:fillRect/>
          </a:stretch>
        </p:blipFill>
        <p:spPr>
          <a:xfrm>
            <a:off x="10886828" y="6386286"/>
            <a:ext cx="1305172" cy="471714"/>
          </a:xfrm>
          <a:prstGeom prst="rect">
            <a:avLst/>
          </a:prstGeom>
        </p:spPr>
      </p:pic>
    </p:spTree>
    <p:extLst>
      <p:ext uri="{BB962C8B-B14F-4D97-AF65-F5344CB8AC3E}">
        <p14:creationId xmlns:p14="http://schemas.microsoft.com/office/powerpoint/2010/main" val="3872323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2A1342-44A5-4139-97AB-ADCF6246D927}"/>
              </a:ext>
            </a:extLst>
          </p:cNvPr>
          <p:cNvSpPr>
            <a:spLocks noGrp="1"/>
          </p:cNvSpPr>
          <p:nvPr>
            <p:ph type="title"/>
          </p:nvPr>
        </p:nvSpPr>
        <p:spPr/>
        <p:txBody>
          <a:bodyPr/>
          <a:lstStyle/>
          <a:p>
            <a:r>
              <a:rPr lang="es-ES" dirty="0"/>
              <a:t>Conexión ABP</a:t>
            </a:r>
          </a:p>
        </p:txBody>
      </p:sp>
      <p:sp>
        <p:nvSpPr>
          <p:cNvPr id="3" name="Marcador de contenido 2">
            <a:extLst>
              <a:ext uri="{FF2B5EF4-FFF2-40B4-BE49-F238E27FC236}">
                <a16:creationId xmlns:a16="http://schemas.microsoft.com/office/drawing/2014/main" id="{DC631018-90CC-4664-8DE2-AC13441256AE}"/>
              </a:ext>
            </a:extLst>
          </p:cNvPr>
          <p:cNvSpPr>
            <a:spLocks noGrp="1"/>
          </p:cNvSpPr>
          <p:nvPr>
            <p:ph idx="1"/>
          </p:nvPr>
        </p:nvSpPr>
        <p:spPr>
          <a:xfrm>
            <a:off x="1097280" y="1845734"/>
            <a:ext cx="10058400" cy="4023360"/>
          </a:xfrm>
        </p:spPr>
        <p:txBody>
          <a:bodyPr>
            <a:normAutofit/>
          </a:bodyPr>
          <a:lstStyle/>
          <a:p>
            <a:r>
              <a:rPr lang="es-ES" sz="3200" dirty="0"/>
              <a:t>Con estos parámetros la conexión se realiza de la siguiente manera:</a:t>
            </a:r>
          </a:p>
          <a:p>
            <a:pPr marL="749808" lvl="1" indent="-457200">
              <a:buFont typeface="+mj-lt"/>
              <a:buAutoNum type="arabicPeriod"/>
            </a:pPr>
            <a:r>
              <a:rPr lang="es-ES" sz="3200" dirty="0"/>
              <a:t>El dispositivo envía datos hacia al Gateway</a:t>
            </a:r>
          </a:p>
          <a:p>
            <a:pPr marL="749808" lvl="1" indent="-457200">
              <a:buFont typeface="+mj-lt"/>
              <a:buAutoNum type="arabicPeriod"/>
            </a:pPr>
            <a:r>
              <a:rPr lang="es-ES" sz="3200" dirty="0"/>
              <a:t>El Gateway válida que los datos corresponda a la sesión</a:t>
            </a:r>
          </a:p>
          <a:p>
            <a:pPr marL="749808" lvl="1" indent="-457200">
              <a:buFont typeface="+mj-lt"/>
              <a:buAutoNum type="arabicPeriod"/>
            </a:pPr>
            <a:r>
              <a:rPr lang="es-ES" sz="3200" dirty="0"/>
              <a:t>Si es correcta la sesión se procesan los datos, sino se rechazan.</a:t>
            </a:r>
          </a:p>
          <a:p>
            <a:endParaRPr lang="es-ES" dirty="0"/>
          </a:p>
        </p:txBody>
      </p:sp>
      <p:pic>
        <p:nvPicPr>
          <p:cNvPr id="4" name="Imagen 3">
            <a:extLst>
              <a:ext uri="{FF2B5EF4-FFF2-40B4-BE49-F238E27FC236}">
                <a16:creationId xmlns:a16="http://schemas.microsoft.com/office/drawing/2014/main" id="{ECBAC635-6F5F-44B7-9387-37245E8B6B28}"/>
              </a:ext>
            </a:extLst>
          </p:cNvPr>
          <p:cNvPicPr>
            <a:picLocks noChangeAspect="1"/>
          </p:cNvPicPr>
          <p:nvPr/>
        </p:nvPicPr>
        <p:blipFill>
          <a:blip r:embed="rId3"/>
          <a:stretch>
            <a:fillRect/>
          </a:stretch>
        </p:blipFill>
        <p:spPr>
          <a:xfrm>
            <a:off x="10886828" y="6386286"/>
            <a:ext cx="1305172" cy="471714"/>
          </a:xfrm>
          <a:prstGeom prst="rect">
            <a:avLst/>
          </a:prstGeom>
        </p:spPr>
      </p:pic>
    </p:spTree>
    <p:extLst>
      <p:ext uri="{BB962C8B-B14F-4D97-AF65-F5344CB8AC3E}">
        <p14:creationId xmlns:p14="http://schemas.microsoft.com/office/powerpoint/2010/main" val="1465964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255D72-491A-4892-B79A-D73CB8592509}"/>
              </a:ext>
            </a:extLst>
          </p:cNvPr>
          <p:cNvSpPr>
            <a:spLocks noGrp="1"/>
          </p:cNvSpPr>
          <p:nvPr>
            <p:ph type="title"/>
          </p:nvPr>
        </p:nvSpPr>
        <p:spPr/>
        <p:txBody>
          <a:bodyPr/>
          <a:lstStyle/>
          <a:p>
            <a:r>
              <a:rPr lang="es-ES" dirty="0" err="1"/>
              <a:t>Gateways</a:t>
            </a:r>
            <a:r>
              <a:rPr lang="es-ES" dirty="0"/>
              <a:t> </a:t>
            </a:r>
            <a:r>
              <a:rPr lang="es-ES" dirty="0" err="1"/>
              <a:t>LoRaWAN</a:t>
            </a:r>
            <a:endParaRPr lang="es-ES" dirty="0"/>
          </a:p>
        </p:txBody>
      </p:sp>
      <p:sp>
        <p:nvSpPr>
          <p:cNvPr id="3" name="Marcador de contenido 2">
            <a:extLst>
              <a:ext uri="{FF2B5EF4-FFF2-40B4-BE49-F238E27FC236}">
                <a16:creationId xmlns:a16="http://schemas.microsoft.com/office/drawing/2014/main" id="{CA02D5AF-2F40-4221-9DF2-32BF779C3CB8}"/>
              </a:ext>
            </a:extLst>
          </p:cNvPr>
          <p:cNvSpPr>
            <a:spLocks noGrp="1"/>
          </p:cNvSpPr>
          <p:nvPr>
            <p:ph idx="1"/>
          </p:nvPr>
        </p:nvSpPr>
        <p:spPr>
          <a:xfrm>
            <a:off x="1097280" y="1845734"/>
            <a:ext cx="7467539" cy="4023360"/>
          </a:xfrm>
        </p:spPr>
        <p:txBody>
          <a:bodyPr/>
          <a:lstStyle/>
          <a:p>
            <a:pPr marL="0" indent="0" algn="just">
              <a:buNone/>
            </a:pPr>
            <a:r>
              <a:rPr lang="es-ES" sz="3200" dirty="0"/>
              <a:t>Es el concentrador al que se conectan todos los dispositivos en una red </a:t>
            </a:r>
            <a:r>
              <a:rPr lang="es-ES" sz="3200" dirty="0" err="1"/>
              <a:t>LoRaWAN</a:t>
            </a:r>
            <a:r>
              <a:rPr lang="es-ES" sz="3200" dirty="0"/>
              <a:t>.</a:t>
            </a:r>
          </a:p>
          <a:p>
            <a:pPr marL="0" indent="0" algn="just">
              <a:buNone/>
            </a:pPr>
            <a:r>
              <a:rPr lang="es-ES" sz="2400" dirty="0"/>
              <a:t>Al igual que en un red wifi el </a:t>
            </a:r>
            <a:r>
              <a:rPr lang="es-ES" sz="2400" dirty="0" err="1"/>
              <a:t>router</a:t>
            </a:r>
            <a:r>
              <a:rPr lang="es-ES" sz="2400" dirty="0"/>
              <a:t> se encarga de recibir y enviar a internet la información de nuestras computadoras y viceversa cuando recibe información desde internet.</a:t>
            </a:r>
          </a:p>
          <a:p>
            <a:pPr marL="0" indent="0" algn="just">
              <a:buNone/>
            </a:pPr>
            <a:r>
              <a:rPr lang="es-ES" sz="2400" dirty="0"/>
              <a:t>El Gateway se encarga de comunicarse de forma bidireccional vía </a:t>
            </a:r>
            <a:r>
              <a:rPr lang="es-ES" sz="2400" dirty="0" err="1"/>
              <a:t>LoRa</a:t>
            </a:r>
            <a:r>
              <a:rPr lang="es-ES" sz="2400" dirty="0"/>
              <a:t> con los nodos finales.</a:t>
            </a:r>
          </a:p>
        </p:txBody>
      </p:sp>
      <p:pic>
        <p:nvPicPr>
          <p:cNvPr id="4" name="Imagen 3">
            <a:extLst>
              <a:ext uri="{FF2B5EF4-FFF2-40B4-BE49-F238E27FC236}">
                <a16:creationId xmlns:a16="http://schemas.microsoft.com/office/drawing/2014/main" id="{0658F095-D20D-4B55-AA67-6154114A5D54}"/>
              </a:ext>
            </a:extLst>
          </p:cNvPr>
          <p:cNvPicPr>
            <a:picLocks noChangeAspect="1"/>
          </p:cNvPicPr>
          <p:nvPr/>
        </p:nvPicPr>
        <p:blipFill>
          <a:blip r:embed="rId3"/>
          <a:stretch>
            <a:fillRect/>
          </a:stretch>
        </p:blipFill>
        <p:spPr>
          <a:xfrm>
            <a:off x="10886828" y="6386286"/>
            <a:ext cx="1305172" cy="471714"/>
          </a:xfrm>
          <a:prstGeom prst="rect">
            <a:avLst/>
          </a:prstGeom>
        </p:spPr>
      </p:pic>
      <p:pic>
        <p:nvPicPr>
          <p:cNvPr id="3074" name="Picture 2" descr="http://webshop.lillebakk.com/wp-content/uploads/2018/02/d54dd5baf6ec457b9ddf3107bf79b507.bmp">
            <a:extLst>
              <a:ext uri="{FF2B5EF4-FFF2-40B4-BE49-F238E27FC236}">
                <a16:creationId xmlns:a16="http://schemas.microsoft.com/office/drawing/2014/main" id="{55B5972D-0BFC-469C-B12A-CD427E9BF2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4819" y="678426"/>
            <a:ext cx="3040837" cy="5589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757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9F2C43-1A55-4DE6-8096-E7D288CF54EC}"/>
              </a:ext>
            </a:extLst>
          </p:cNvPr>
          <p:cNvSpPr>
            <a:spLocks noGrp="1"/>
          </p:cNvSpPr>
          <p:nvPr>
            <p:ph type="title"/>
          </p:nvPr>
        </p:nvSpPr>
        <p:spPr/>
        <p:txBody>
          <a:bodyPr/>
          <a:lstStyle/>
          <a:p>
            <a:r>
              <a:rPr lang="es-ES" dirty="0"/>
              <a:t>Tipos de </a:t>
            </a:r>
            <a:r>
              <a:rPr lang="es-ES" dirty="0" err="1"/>
              <a:t>Gateways</a:t>
            </a:r>
            <a:endParaRPr lang="es-ES" dirty="0"/>
          </a:p>
        </p:txBody>
      </p:sp>
      <p:sp>
        <p:nvSpPr>
          <p:cNvPr id="3" name="Marcador de contenido 2">
            <a:extLst>
              <a:ext uri="{FF2B5EF4-FFF2-40B4-BE49-F238E27FC236}">
                <a16:creationId xmlns:a16="http://schemas.microsoft.com/office/drawing/2014/main" id="{06D9BC1A-BC6E-41A5-84CC-F70BCF521117}"/>
              </a:ext>
            </a:extLst>
          </p:cNvPr>
          <p:cNvSpPr>
            <a:spLocks noGrp="1"/>
          </p:cNvSpPr>
          <p:nvPr>
            <p:ph idx="1"/>
          </p:nvPr>
        </p:nvSpPr>
        <p:spPr/>
        <p:txBody>
          <a:bodyPr>
            <a:normAutofit/>
          </a:bodyPr>
          <a:lstStyle/>
          <a:p>
            <a:pPr marL="0" indent="0" algn="just">
              <a:buNone/>
            </a:pPr>
            <a:r>
              <a:rPr lang="es-ES" sz="2800" dirty="0"/>
              <a:t>Lo primero que debemos saber es que hay una gran variedad de </a:t>
            </a:r>
            <a:r>
              <a:rPr lang="es-ES" sz="2800" dirty="0" err="1"/>
              <a:t>gateways</a:t>
            </a:r>
            <a:r>
              <a:rPr lang="es-ES" sz="2800" dirty="0"/>
              <a:t> en el mercado y con ello una gran variedad de características diferentes entre ellos, pero hay unas que casi siempre comparte y son:</a:t>
            </a:r>
          </a:p>
          <a:p>
            <a:pPr lvl="1"/>
            <a:r>
              <a:rPr lang="es-ES" sz="2400" dirty="0"/>
              <a:t>Para América y Europa chip SX1301 (para 915 y 868 MHZ)</a:t>
            </a:r>
          </a:p>
          <a:p>
            <a:pPr lvl="1"/>
            <a:r>
              <a:rPr lang="es-ES" sz="2400" dirty="0"/>
              <a:t>8 canales de recepción simultánea</a:t>
            </a:r>
          </a:p>
          <a:p>
            <a:pPr lvl="1"/>
            <a:r>
              <a:rPr lang="es-ES" sz="2400" dirty="0"/>
              <a:t>1 canal de transmisión</a:t>
            </a:r>
          </a:p>
          <a:p>
            <a:pPr lvl="1"/>
            <a:r>
              <a:rPr lang="es-ES" sz="2400" dirty="0"/>
              <a:t>Sistema operativo basado en Linux</a:t>
            </a:r>
          </a:p>
          <a:p>
            <a:endParaRPr lang="es-ES" dirty="0"/>
          </a:p>
        </p:txBody>
      </p:sp>
      <p:pic>
        <p:nvPicPr>
          <p:cNvPr id="4" name="Imagen 3">
            <a:extLst>
              <a:ext uri="{FF2B5EF4-FFF2-40B4-BE49-F238E27FC236}">
                <a16:creationId xmlns:a16="http://schemas.microsoft.com/office/drawing/2014/main" id="{04D762B9-E300-461F-AAE1-4FB7EF67EB3E}"/>
              </a:ext>
            </a:extLst>
          </p:cNvPr>
          <p:cNvPicPr>
            <a:picLocks noChangeAspect="1"/>
          </p:cNvPicPr>
          <p:nvPr/>
        </p:nvPicPr>
        <p:blipFill>
          <a:blip r:embed="rId2"/>
          <a:stretch>
            <a:fillRect/>
          </a:stretch>
        </p:blipFill>
        <p:spPr>
          <a:xfrm>
            <a:off x="10886828" y="6386286"/>
            <a:ext cx="1305172" cy="471714"/>
          </a:xfrm>
          <a:prstGeom prst="rect">
            <a:avLst/>
          </a:prstGeom>
        </p:spPr>
      </p:pic>
      <p:pic>
        <p:nvPicPr>
          <p:cNvPr id="2058" name="Picture 10" descr="Resultado de imagen de semtech">
            <a:extLst>
              <a:ext uri="{FF2B5EF4-FFF2-40B4-BE49-F238E27FC236}">
                <a16:creationId xmlns:a16="http://schemas.microsoft.com/office/drawing/2014/main" id="{99FF8602-F1FF-4CFE-8FC7-91E0AE430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8045" y="4162753"/>
            <a:ext cx="3876675" cy="118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325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560C0F-9FB2-4673-B50A-BABD45AD2DC3}"/>
              </a:ext>
            </a:extLst>
          </p:cNvPr>
          <p:cNvSpPr>
            <a:spLocks noGrp="1"/>
          </p:cNvSpPr>
          <p:nvPr>
            <p:ph type="title"/>
          </p:nvPr>
        </p:nvSpPr>
        <p:spPr/>
        <p:txBody>
          <a:bodyPr/>
          <a:lstStyle/>
          <a:p>
            <a:r>
              <a:rPr lang="es-ES" dirty="0"/>
              <a:t>Gateway </a:t>
            </a:r>
            <a:r>
              <a:rPr lang="es-ES" dirty="0" err="1"/>
              <a:t>monocanal</a:t>
            </a:r>
            <a:r>
              <a:rPr lang="es-ES" dirty="0"/>
              <a:t>	</a:t>
            </a:r>
          </a:p>
        </p:txBody>
      </p:sp>
      <p:sp>
        <p:nvSpPr>
          <p:cNvPr id="3" name="Marcador de contenido 2">
            <a:extLst>
              <a:ext uri="{FF2B5EF4-FFF2-40B4-BE49-F238E27FC236}">
                <a16:creationId xmlns:a16="http://schemas.microsoft.com/office/drawing/2014/main" id="{E7E157F2-D763-41D6-8E69-2C179AB18A7F}"/>
              </a:ext>
            </a:extLst>
          </p:cNvPr>
          <p:cNvSpPr>
            <a:spLocks noGrp="1"/>
          </p:cNvSpPr>
          <p:nvPr>
            <p:ph idx="1"/>
          </p:nvPr>
        </p:nvSpPr>
        <p:spPr>
          <a:xfrm>
            <a:off x="838200" y="1825625"/>
            <a:ext cx="4998787" cy="4351338"/>
          </a:xfrm>
        </p:spPr>
        <p:txBody>
          <a:bodyPr/>
          <a:lstStyle/>
          <a:p>
            <a:pPr marL="0" indent="0">
              <a:buNone/>
            </a:pPr>
            <a:r>
              <a:rPr lang="es-ES" dirty="0"/>
              <a:t>Hay un tipo de </a:t>
            </a:r>
            <a:r>
              <a:rPr lang="es-ES" dirty="0" err="1"/>
              <a:t>gateway</a:t>
            </a:r>
            <a:r>
              <a:rPr lang="es-ES" dirty="0"/>
              <a:t> llamado </a:t>
            </a:r>
            <a:r>
              <a:rPr lang="es-ES" b="1" dirty="0"/>
              <a:t>single </a:t>
            </a:r>
            <a:r>
              <a:rPr lang="es-ES" b="1" dirty="0" err="1"/>
              <a:t>channel</a:t>
            </a:r>
            <a:r>
              <a:rPr lang="es-ES" b="1" dirty="0"/>
              <a:t> </a:t>
            </a:r>
            <a:r>
              <a:rPr lang="es-ES" dirty="0"/>
              <a:t>que se caracteriza por tener solo un canal de escucha comparado contra los otros que tienen 8, este tipo de </a:t>
            </a:r>
            <a:r>
              <a:rPr lang="es-ES" dirty="0" err="1"/>
              <a:t>gateway</a:t>
            </a:r>
            <a:r>
              <a:rPr lang="es-ES" dirty="0"/>
              <a:t> solo se recomienda para las personas que van iniciando y para hacer pruebas de concepto, ya que tanto el chip como el procesador, no soportan una gran cantidad de nodos.</a:t>
            </a:r>
          </a:p>
        </p:txBody>
      </p:sp>
      <p:pic>
        <p:nvPicPr>
          <p:cNvPr id="4" name="Imagen 3">
            <a:extLst>
              <a:ext uri="{FF2B5EF4-FFF2-40B4-BE49-F238E27FC236}">
                <a16:creationId xmlns:a16="http://schemas.microsoft.com/office/drawing/2014/main" id="{B640D7B5-D16A-491B-89A5-C8D5C4C1CD3D}"/>
              </a:ext>
            </a:extLst>
          </p:cNvPr>
          <p:cNvPicPr>
            <a:picLocks noChangeAspect="1"/>
          </p:cNvPicPr>
          <p:nvPr/>
        </p:nvPicPr>
        <p:blipFill>
          <a:blip r:embed="rId2"/>
          <a:stretch>
            <a:fillRect/>
          </a:stretch>
        </p:blipFill>
        <p:spPr>
          <a:xfrm>
            <a:off x="6355013" y="2126749"/>
            <a:ext cx="4998787" cy="3749090"/>
          </a:xfrm>
          <a:prstGeom prst="rect">
            <a:avLst/>
          </a:prstGeom>
        </p:spPr>
      </p:pic>
      <p:pic>
        <p:nvPicPr>
          <p:cNvPr id="5" name="Imagen 4">
            <a:extLst>
              <a:ext uri="{FF2B5EF4-FFF2-40B4-BE49-F238E27FC236}">
                <a16:creationId xmlns:a16="http://schemas.microsoft.com/office/drawing/2014/main" id="{2760B82C-9BAC-4072-AAC2-7188DBE1A369}"/>
              </a:ext>
            </a:extLst>
          </p:cNvPr>
          <p:cNvPicPr>
            <a:picLocks noChangeAspect="1"/>
          </p:cNvPicPr>
          <p:nvPr/>
        </p:nvPicPr>
        <p:blipFill>
          <a:blip r:embed="rId3"/>
          <a:stretch>
            <a:fillRect/>
          </a:stretch>
        </p:blipFill>
        <p:spPr>
          <a:xfrm>
            <a:off x="10886828" y="6386286"/>
            <a:ext cx="1305172" cy="471714"/>
          </a:xfrm>
          <a:prstGeom prst="rect">
            <a:avLst/>
          </a:prstGeom>
        </p:spPr>
      </p:pic>
    </p:spTree>
    <p:extLst>
      <p:ext uri="{BB962C8B-B14F-4D97-AF65-F5344CB8AC3E}">
        <p14:creationId xmlns:p14="http://schemas.microsoft.com/office/powerpoint/2010/main" val="57531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560C0F-9FB2-4673-B50A-BABD45AD2DC3}"/>
              </a:ext>
            </a:extLst>
          </p:cNvPr>
          <p:cNvSpPr>
            <a:spLocks noGrp="1"/>
          </p:cNvSpPr>
          <p:nvPr>
            <p:ph type="title"/>
          </p:nvPr>
        </p:nvSpPr>
        <p:spPr/>
        <p:txBody>
          <a:bodyPr/>
          <a:lstStyle/>
          <a:p>
            <a:r>
              <a:rPr lang="es-ES" dirty="0"/>
              <a:t>Gateway multicanal	</a:t>
            </a:r>
          </a:p>
        </p:txBody>
      </p:sp>
      <p:sp>
        <p:nvSpPr>
          <p:cNvPr id="3" name="Marcador de contenido 2">
            <a:extLst>
              <a:ext uri="{FF2B5EF4-FFF2-40B4-BE49-F238E27FC236}">
                <a16:creationId xmlns:a16="http://schemas.microsoft.com/office/drawing/2014/main" id="{E7E157F2-D763-41D6-8E69-2C179AB18A7F}"/>
              </a:ext>
            </a:extLst>
          </p:cNvPr>
          <p:cNvSpPr>
            <a:spLocks noGrp="1"/>
          </p:cNvSpPr>
          <p:nvPr>
            <p:ph idx="1"/>
          </p:nvPr>
        </p:nvSpPr>
        <p:spPr>
          <a:xfrm>
            <a:off x="1097280" y="2039817"/>
            <a:ext cx="4315378" cy="4137146"/>
          </a:xfrm>
        </p:spPr>
        <p:txBody>
          <a:bodyPr/>
          <a:lstStyle/>
          <a:p>
            <a:pPr marL="0" indent="0" algn="just">
              <a:buNone/>
            </a:pPr>
            <a:r>
              <a:rPr lang="es-ES" dirty="0"/>
              <a:t>Por muy poco dinero podemos construir un Gateway multicanal utilizando una simple Raspberry Pi y un Gateway </a:t>
            </a:r>
            <a:r>
              <a:rPr lang="es-ES" dirty="0" err="1"/>
              <a:t>LoRaWAN</a:t>
            </a:r>
            <a:r>
              <a:rPr lang="es-ES" dirty="0"/>
              <a:t>.</a:t>
            </a:r>
          </a:p>
        </p:txBody>
      </p:sp>
      <p:pic>
        <p:nvPicPr>
          <p:cNvPr id="5" name="Imagen 4">
            <a:extLst>
              <a:ext uri="{FF2B5EF4-FFF2-40B4-BE49-F238E27FC236}">
                <a16:creationId xmlns:a16="http://schemas.microsoft.com/office/drawing/2014/main" id="{2760B82C-9BAC-4072-AAC2-7188DBE1A369}"/>
              </a:ext>
            </a:extLst>
          </p:cNvPr>
          <p:cNvPicPr>
            <a:picLocks noChangeAspect="1"/>
          </p:cNvPicPr>
          <p:nvPr/>
        </p:nvPicPr>
        <p:blipFill>
          <a:blip r:embed="rId2"/>
          <a:stretch>
            <a:fillRect/>
          </a:stretch>
        </p:blipFill>
        <p:spPr>
          <a:xfrm>
            <a:off x="10886828" y="6386286"/>
            <a:ext cx="1305172" cy="471714"/>
          </a:xfrm>
          <a:prstGeom prst="rect">
            <a:avLst/>
          </a:prstGeom>
        </p:spPr>
      </p:pic>
      <p:pic>
        <p:nvPicPr>
          <p:cNvPr id="5124" name="Picture 4" descr="image story">
            <a:extLst>
              <a:ext uri="{FF2B5EF4-FFF2-40B4-BE49-F238E27FC236}">
                <a16:creationId xmlns:a16="http://schemas.microsoft.com/office/drawing/2014/main" id="{8FE2D9DB-7E08-451A-9453-2D865FBF56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9488" y="2039818"/>
            <a:ext cx="5516192" cy="4137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541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7E2B85-5542-4E14-A3AA-7735AF3EE867}"/>
              </a:ext>
            </a:extLst>
          </p:cNvPr>
          <p:cNvSpPr>
            <a:spLocks noGrp="1"/>
          </p:cNvSpPr>
          <p:nvPr>
            <p:ph type="title"/>
          </p:nvPr>
        </p:nvSpPr>
        <p:spPr/>
        <p:txBody>
          <a:bodyPr/>
          <a:lstStyle/>
          <a:p>
            <a:r>
              <a:rPr lang="es-ES" dirty="0"/>
              <a:t>Nodos</a:t>
            </a:r>
          </a:p>
        </p:txBody>
      </p:sp>
      <p:pic>
        <p:nvPicPr>
          <p:cNvPr id="6" name="Marcador de contenido 5">
            <a:extLst>
              <a:ext uri="{FF2B5EF4-FFF2-40B4-BE49-F238E27FC236}">
                <a16:creationId xmlns:a16="http://schemas.microsoft.com/office/drawing/2014/main" id="{43FE42D2-D312-4BED-B19C-AD708A52EA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7736" y="1846263"/>
            <a:ext cx="8776854" cy="4022725"/>
          </a:xfrm>
        </p:spPr>
      </p:pic>
      <p:pic>
        <p:nvPicPr>
          <p:cNvPr id="4" name="Imagen 3">
            <a:extLst>
              <a:ext uri="{FF2B5EF4-FFF2-40B4-BE49-F238E27FC236}">
                <a16:creationId xmlns:a16="http://schemas.microsoft.com/office/drawing/2014/main" id="{2AC8A6ED-FEB3-4A06-9C26-2623BE12C6D8}"/>
              </a:ext>
            </a:extLst>
          </p:cNvPr>
          <p:cNvPicPr>
            <a:picLocks noChangeAspect="1"/>
          </p:cNvPicPr>
          <p:nvPr/>
        </p:nvPicPr>
        <p:blipFill>
          <a:blip r:embed="rId3"/>
          <a:stretch>
            <a:fillRect/>
          </a:stretch>
        </p:blipFill>
        <p:spPr>
          <a:xfrm>
            <a:off x="10886828" y="6386286"/>
            <a:ext cx="1305172" cy="471714"/>
          </a:xfrm>
          <a:prstGeom prst="rect">
            <a:avLst/>
          </a:prstGeom>
        </p:spPr>
      </p:pic>
    </p:spTree>
    <p:extLst>
      <p:ext uri="{BB962C8B-B14F-4D97-AF65-F5344CB8AC3E}">
        <p14:creationId xmlns:p14="http://schemas.microsoft.com/office/powerpoint/2010/main" val="656577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B4087F-1F71-4FCA-880C-E24AFBF37F04}"/>
              </a:ext>
            </a:extLst>
          </p:cNvPr>
          <p:cNvSpPr>
            <a:spLocks noGrp="1"/>
          </p:cNvSpPr>
          <p:nvPr>
            <p:ph type="title"/>
          </p:nvPr>
        </p:nvSpPr>
        <p:spPr/>
        <p:txBody>
          <a:bodyPr/>
          <a:lstStyle/>
          <a:p>
            <a:r>
              <a:rPr lang="es-ES" dirty="0"/>
              <a:t>The </a:t>
            </a:r>
            <a:r>
              <a:rPr lang="es-ES" dirty="0" err="1"/>
              <a:t>Things</a:t>
            </a:r>
            <a:r>
              <a:rPr lang="es-ES" dirty="0"/>
              <a:t> </a:t>
            </a:r>
            <a:r>
              <a:rPr lang="es-ES" dirty="0" err="1"/>
              <a:t>Node</a:t>
            </a:r>
            <a:endParaRPr lang="es-ES" dirty="0"/>
          </a:p>
        </p:txBody>
      </p:sp>
      <p:pic>
        <p:nvPicPr>
          <p:cNvPr id="5" name="Marcador de contenido 4">
            <a:extLst>
              <a:ext uri="{FF2B5EF4-FFF2-40B4-BE49-F238E27FC236}">
                <a16:creationId xmlns:a16="http://schemas.microsoft.com/office/drawing/2014/main" id="{DFEB609F-CC82-4ACB-A1EE-FC8DBB925665}"/>
              </a:ext>
            </a:extLst>
          </p:cNvPr>
          <p:cNvPicPr>
            <a:picLocks noGrp="1" noChangeAspect="1"/>
          </p:cNvPicPr>
          <p:nvPr>
            <p:ph idx="1"/>
          </p:nvPr>
        </p:nvPicPr>
        <p:blipFill>
          <a:blip r:embed="rId2"/>
          <a:stretch>
            <a:fillRect/>
          </a:stretch>
        </p:blipFill>
        <p:spPr>
          <a:xfrm>
            <a:off x="1096963" y="2341782"/>
            <a:ext cx="10058400" cy="3031686"/>
          </a:xfrm>
          <a:prstGeom prst="rect">
            <a:avLst/>
          </a:prstGeom>
        </p:spPr>
      </p:pic>
      <p:pic>
        <p:nvPicPr>
          <p:cNvPr id="4" name="Imagen 3">
            <a:extLst>
              <a:ext uri="{FF2B5EF4-FFF2-40B4-BE49-F238E27FC236}">
                <a16:creationId xmlns:a16="http://schemas.microsoft.com/office/drawing/2014/main" id="{0346A86F-A40A-4959-AAC4-B9CD1A1DD631}"/>
              </a:ext>
            </a:extLst>
          </p:cNvPr>
          <p:cNvPicPr>
            <a:picLocks noChangeAspect="1"/>
          </p:cNvPicPr>
          <p:nvPr/>
        </p:nvPicPr>
        <p:blipFill>
          <a:blip r:embed="rId3"/>
          <a:stretch>
            <a:fillRect/>
          </a:stretch>
        </p:blipFill>
        <p:spPr>
          <a:xfrm>
            <a:off x="10886828" y="6386286"/>
            <a:ext cx="1305172" cy="471714"/>
          </a:xfrm>
          <a:prstGeom prst="rect">
            <a:avLst/>
          </a:prstGeom>
        </p:spPr>
      </p:pic>
    </p:spTree>
    <p:extLst>
      <p:ext uri="{BB962C8B-B14F-4D97-AF65-F5344CB8AC3E}">
        <p14:creationId xmlns:p14="http://schemas.microsoft.com/office/powerpoint/2010/main" val="1956527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9175C9-1D03-43E0-991A-260F3A3E0D80}"/>
              </a:ext>
            </a:extLst>
          </p:cNvPr>
          <p:cNvSpPr>
            <a:spLocks noGrp="1"/>
          </p:cNvSpPr>
          <p:nvPr>
            <p:ph type="title"/>
          </p:nvPr>
        </p:nvSpPr>
        <p:spPr/>
        <p:txBody>
          <a:bodyPr/>
          <a:lstStyle/>
          <a:p>
            <a:r>
              <a:rPr lang="es-ES" dirty="0"/>
              <a:t>Un nodo DIY</a:t>
            </a:r>
          </a:p>
        </p:txBody>
      </p:sp>
      <p:pic>
        <p:nvPicPr>
          <p:cNvPr id="4" name="Imagen 3">
            <a:extLst>
              <a:ext uri="{FF2B5EF4-FFF2-40B4-BE49-F238E27FC236}">
                <a16:creationId xmlns:a16="http://schemas.microsoft.com/office/drawing/2014/main" id="{15F1CE64-B177-4237-BE74-A9E86E0A5CE9}"/>
              </a:ext>
            </a:extLst>
          </p:cNvPr>
          <p:cNvPicPr>
            <a:picLocks noChangeAspect="1"/>
          </p:cNvPicPr>
          <p:nvPr/>
        </p:nvPicPr>
        <p:blipFill>
          <a:blip r:embed="rId3"/>
          <a:stretch>
            <a:fillRect/>
          </a:stretch>
        </p:blipFill>
        <p:spPr>
          <a:xfrm>
            <a:off x="10886828" y="6386286"/>
            <a:ext cx="1305172" cy="471714"/>
          </a:xfrm>
          <a:prstGeom prst="rect">
            <a:avLst/>
          </a:prstGeom>
        </p:spPr>
      </p:pic>
      <p:pic>
        <p:nvPicPr>
          <p:cNvPr id="1026" name="Picture 2" descr="image story">
            <a:extLst>
              <a:ext uri="{FF2B5EF4-FFF2-40B4-BE49-F238E27FC236}">
                <a16:creationId xmlns:a16="http://schemas.microsoft.com/office/drawing/2014/main" id="{800D8624-7322-4E15-9CAD-F8205BE158BE}"/>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287907" y="1846263"/>
            <a:ext cx="5676511"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310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332D06-A777-493F-9751-510B55076E84}"/>
              </a:ext>
            </a:extLst>
          </p:cNvPr>
          <p:cNvSpPr>
            <a:spLocks noGrp="1"/>
          </p:cNvSpPr>
          <p:nvPr>
            <p:ph type="title"/>
          </p:nvPr>
        </p:nvSpPr>
        <p:spPr/>
        <p:txBody>
          <a:bodyPr/>
          <a:lstStyle/>
          <a:p>
            <a:r>
              <a:rPr lang="es-ES" b="1" dirty="0" err="1"/>
              <a:t>LoRa</a:t>
            </a:r>
            <a:r>
              <a:rPr lang="es-ES" b="1" dirty="0"/>
              <a:t> ≠ </a:t>
            </a:r>
            <a:r>
              <a:rPr lang="es-ES" b="1" dirty="0" err="1"/>
              <a:t>LoRaWAN</a:t>
            </a:r>
            <a:endParaRPr lang="es-ES" dirty="0"/>
          </a:p>
        </p:txBody>
      </p:sp>
      <p:sp>
        <p:nvSpPr>
          <p:cNvPr id="3" name="Marcador de contenido 2">
            <a:extLst>
              <a:ext uri="{FF2B5EF4-FFF2-40B4-BE49-F238E27FC236}">
                <a16:creationId xmlns:a16="http://schemas.microsoft.com/office/drawing/2014/main" id="{247C4C0A-6FDC-4DEF-B475-47C52B2DE0C4}"/>
              </a:ext>
            </a:extLst>
          </p:cNvPr>
          <p:cNvSpPr>
            <a:spLocks noGrp="1"/>
          </p:cNvSpPr>
          <p:nvPr>
            <p:ph idx="1"/>
          </p:nvPr>
        </p:nvSpPr>
        <p:spPr/>
        <p:txBody>
          <a:bodyPr>
            <a:normAutofit/>
          </a:bodyPr>
          <a:lstStyle/>
          <a:p>
            <a:pPr marL="0" lvl="0" indent="0" algn="just" eaLnBrk="0" fontAlgn="base" hangingPunct="0">
              <a:lnSpc>
                <a:spcPct val="100000"/>
              </a:lnSpc>
              <a:spcBef>
                <a:spcPct val="0"/>
              </a:spcBef>
              <a:spcAft>
                <a:spcPct val="0"/>
              </a:spcAft>
              <a:buNone/>
            </a:pPr>
            <a:r>
              <a:rPr kumimoji="0" lang="es-ES" altLang="es-ES" sz="2400" b="0" i="0" u="none" strike="noStrike" cap="none" normalizeH="0" baseline="0" dirty="0">
                <a:ln>
                  <a:noFill/>
                </a:ln>
                <a:solidFill>
                  <a:schemeClr val="tx1"/>
                </a:solidFill>
                <a:effectLst/>
                <a:latin typeface="medium-content-serif-font"/>
              </a:rPr>
              <a:t>Lo primero que hay que aclarar es que </a:t>
            </a:r>
            <a:r>
              <a:rPr kumimoji="0" lang="es-ES" altLang="es-ES" sz="2400" b="1" i="0" u="none" strike="noStrike" cap="none" normalizeH="0" baseline="0" dirty="0" err="1">
                <a:ln>
                  <a:noFill/>
                </a:ln>
                <a:solidFill>
                  <a:schemeClr val="tx1"/>
                </a:solidFill>
                <a:effectLst/>
                <a:latin typeface="medium-content-serif-font"/>
              </a:rPr>
              <a:t>LoRa</a:t>
            </a:r>
            <a:r>
              <a:rPr kumimoji="0" lang="es-ES" altLang="es-ES" sz="2400" b="0" i="0" u="none" strike="noStrike" cap="none" normalizeH="0" baseline="0" dirty="0">
                <a:ln>
                  <a:noFill/>
                </a:ln>
                <a:solidFill>
                  <a:schemeClr val="tx1"/>
                </a:solidFill>
                <a:effectLst/>
                <a:latin typeface="medium-content-serif-font"/>
              </a:rPr>
              <a:t> y </a:t>
            </a:r>
            <a:r>
              <a:rPr kumimoji="0" lang="es-ES" altLang="es-ES" sz="2400" b="1" i="0" u="none" strike="noStrike" cap="none" normalizeH="0" baseline="0" dirty="0" err="1">
                <a:ln>
                  <a:noFill/>
                </a:ln>
                <a:solidFill>
                  <a:schemeClr val="tx1"/>
                </a:solidFill>
                <a:effectLst/>
                <a:latin typeface="medium-content-serif-font"/>
              </a:rPr>
              <a:t>LoRaWAN</a:t>
            </a:r>
            <a:r>
              <a:rPr kumimoji="0" lang="es-ES" altLang="es-ES" sz="2400" b="0" i="0" u="none" strike="noStrike" cap="none" normalizeH="0" baseline="0" dirty="0">
                <a:ln>
                  <a:noFill/>
                </a:ln>
                <a:solidFill>
                  <a:schemeClr val="tx1"/>
                </a:solidFill>
                <a:effectLst/>
                <a:latin typeface="medium-content-serif-font"/>
              </a:rPr>
              <a:t> no son lo mismo, </a:t>
            </a:r>
            <a:r>
              <a:rPr kumimoji="0" lang="es-ES" altLang="es-ES" sz="2400" b="0" i="0" u="none" strike="noStrike" cap="none" normalizeH="0" baseline="0" dirty="0" err="1">
                <a:ln>
                  <a:noFill/>
                </a:ln>
                <a:solidFill>
                  <a:schemeClr val="tx1"/>
                </a:solidFill>
                <a:effectLst/>
                <a:latin typeface="medium-content-serif-font"/>
              </a:rPr>
              <a:t>LoRa</a:t>
            </a:r>
            <a:r>
              <a:rPr kumimoji="0" lang="es-ES" altLang="es-ES" sz="2400" b="0" i="0" u="none" strike="noStrike" cap="none" normalizeH="0" baseline="0" dirty="0">
                <a:ln>
                  <a:noFill/>
                </a:ln>
                <a:solidFill>
                  <a:schemeClr val="tx1"/>
                </a:solidFill>
                <a:effectLst/>
                <a:latin typeface="medium-content-serif-font"/>
              </a:rPr>
              <a:t> es el tipo de modulación en radiofrecuencia, </a:t>
            </a:r>
            <a:r>
              <a:rPr kumimoji="0" lang="es-ES" altLang="es-ES" sz="2400" b="0" i="1" u="none" strike="noStrike" cap="none" normalizeH="0" baseline="0" dirty="0">
                <a:ln>
                  <a:noFill/>
                </a:ln>
                <a:solidFill>
                  <a:schemeClr val="tx1"/>
                </a:solidFill>
                <a:effectLst/>
                <a:latin typeface="medium-content-serif-font"/>
              </a:rPr>
              <a:t>patentado</a:t>
            </a:r>
            <a:r>
              <a:rPr kumimoji="0" lang="es-ES" altLang="es-ES" sz="2400" b="0" i="1" u="none" strike="noStrike" cap="none" normalizeH="0" baseline="0" dirty="0">
                <a:ln>
                  <a:noFill/>
                </a:ln>
                <a:solidFill>
                  <a:srgbClr val="FFC000"/>
                </a:solidFill>
                <a:effectLst/>
                <a:latin typeface="medium-content-serif-font"/>
              </a:rPr>
              <a:t>*</a:t>
            </a:r>
            <a:r>
              <a:rPr kumimoji="0" lang="es-ES" altLang="es-ES" sz="2400" b="0" i="0" u="none" strike="noStrike" cap="none" normalizeH="0" baseline="0" dirty="0">
                <a:ln>
                  <a:noFill/>
                </a:ln>
                <a:solidFill>
                  <a:schemeClr val="tx1"/>
                </a:solidFill>
                <a:effectLst/>
                <a:latin typeface="medium-content-serif-font"/>
              </a:rPr>
              <a:t> por </a:t>
            </a:r>
            <a:r>
              <a:rPr kumimoji="0" lang="es-ES" altLang="es-ES" sz="2400" b="1" i="0" u="none" strike="noStrike" cap="none" normalizeH="0" baseline="0" dirty="0" err="1">
                <a:ln>
                  <a:noFill/>
                </a:ln>
                <a:solidFill>
                  <a:schemeClr val="tx1"/>
                </a:solidFill>
                <a:effectLst/>
                <a:latin typeface="medium-content-serif-font"/>
              </a:rPr>
              <a:t>Semtech</a:t>
            </a:r>
            <a:endParaRPr kumimoji="0" lang="es-ES" altLang="es-ES" sz="2400" b="0" i="0" u="none" strike="noStrike" cap="none" normalizeH="0" baseline="0" dirty="0">
              <a:ln>
                <a:noFill/>
              </a:ln>
              <a:solidFill>
                <a:schemeClr val="tx1"/>
              </a:solidFill>
              <a:effectLst/>
              <a:latin typeface="medium-content-serif-font"/>
            </a:endParaRPr>
          </a:p>
          <a:p>
            <a:pPr marL="0" lvl="0" indent="0" algn="just" eaLnBrk="0" fontAlgn="base" hangingPunct="0">
              <a:lnSpc>
                <a:spcPct val="100000"/>
              </a:lnSpc>
              <a:spcBef>
                <a:spcPct val="0"/>
              </a:spcBef>
              <a:spcAft>
                <a:spcPct val="0"/>
              </a:spcAft>
              <a:buNone/>
            </a:pPr>
            <a:endParaRPr kumimoji="0" lang="es-ES" altLang="es-ES" sz="2400" b="0" i="0" u="none" strike="noStrike" cap="none" normalizeH="0" baseline="0" dirty="0">
              <a:ln>
                <a:noFill/>
              </a:ln>
              <a:solidFill>
                <a:schemeClr val="tx1"/>
              </a:solidFill>
              <a:effectLst/>
              <a:latin typeface="medium-content-serif-font"/>
            </a:endParaRPr>
          </a:p>
          <a:p>
            <a:pPr marL="742950" lvl="1" indent="-285750"/>
            <a:endParaRPr lang="es-ES" altLang="es-ES" sz="1500" dirty="0">
              <a:latin typeface="medium-content-serif-font"/>
            </a:endParaRPr>
          </a:p>
          <a:p>
            <a:pPr marL="742950" lvl="1" indent="-285750"/>
            <a:endParaRPr kumimoji="0" lang="es-ES" altLang="es-ES" sz="1500" b="0" i="0" u="none" strike="noStrike" cap="none" normalizeH="0" baseline="0" dirty="0">
              <a:ln>
                <a:noFill/>
              </a:ln>
              <a:solidFill>
                <a:schemeClr val="tx1"/>
              </a:solidFill>
              <a:effectLst/>
              <a:latin typeface="medium-content-serif-font"/>
            </a:endParaRPr>
          </a:p>
        </p:txBody>
      </p:sp>
      <p:pic>
        <p:nvPicPr>
          <p:cNvPr id="4" name="Picture 3">
            <a:extLst>
              <a:ext uri="{FF2B5EF4-FFF2-40B4-BE49-F238E27FC236}">
                <a16:creationId xmlns:a16="http://schemas.microsoft.com/office/drawing/2014/main" id="{60A47794-0BB9-45E9-9236-8F71C597CE01}"/>
              </a:ext>
            </a:extLst>
          </p:cNvPr>
          <p:cNvPicPr>
            <a:picLocks noChangeAspect="1"/>
          </p:cNvPicPr>
          <p:nvPr/>
        </p:nvPicPr>
        <p:blipFill>
          <a:blip r:embed="rId3"/>
          <a:stretch>
            <a:fillRect/>
          </a:stretch>
        </p:blipFill>
        <p:spPr>
          <a:xfrm>
            <a:off x="8887477" y="3429000"/>
            <a:ext cx="2207243" cy="1361133"/>
          </a:xfrm>
          <a:prstGeom prst="rect">
            <a:avLst/>
          </a:prstGeom>
        </p:spPr>
      </p:pic>
      <p:pic>
        <p:nvPicPr>
          <p:cNvPr id="5" name="Imagen 4">
            <a:extLst>
              <a:ext uri="{FF2B5EF4-FFF2-40B4-BE49-F238E27FC236}">
                <a16:creationId xmlns:a16="http://schemas.microsoft.com/office/drawing/2014/main" id="{11AFCE5B-7AC7-4D7A-ACA6-66925510BF47}"/>
              </a:ext>
            </a:extLst>
          </p:cNvPr>
          <p:cNvPicPr>
            <a:picLocks noChangeAspect="1"/>
          </p:cNvPicPr>
          <p:nvPr/>
        </p:nvPicPr>
        <p:blipFill>
          <a:blip r:embed="rId4"/>
          <a:stretch>
            <a:fillRect/>
          </a:stretch>
        </p:blipFill>
        <p:spPr>
          <a:xfrm>
            <a:off x="10886828" y="6386286"/>
            <a:ext cx="1305172" cy="471714"/>
          </a:xfrm>
          <a:prstGeom prst="rect">
            <a:avLst/>
          </a:prstGeom>
        </p:spPr>
      </p:pic>
      <p:pic>
        <p:nvPicPr>
          <p:cNvPr id="7" name="Imagen 6">
            <a:extLst>
              <a:ext uri="{FF2B5EF4-FFF2-40B4-BE49-F238E27FC236}">
                <a16:creationId xmlns:a16="http://schemas.microsoft.com/office/drawing/2014/main" id="{5B1E7139-58DB-4599-BA92-650F3DD0E3F4}"/>
              </a:ext>
            </a:extLst>
          </p:cNvPr>
          <p:cNvPicPr>
            <a:picLocks noChangeAspect="1"/>
          </p:cNvPicPr>
          <p:nvPr/>
        </p:nvPicPr>
        <p:blipFill rotWithShape="1">
          <a:blip r:embed="rId5">
            <a:extLst>
              <a:ext uri="{28A0092B-C50C-407E-A947-70E740481C1C}">
                <a14:useLocalDpi xmlns:a14="http://schemas.microsoft.com/office/drawing/2010/main" val="0"/>
              </a:ext>
            </a:extLst>
          </a:blip>
          <a:srcRect l="9786" t="-1" r="2325" b="3562"/>
          <a:stretch/>
        </p:blipFill>
        <p:spPr>
          <a:xfrm>
            <a:off x="1661339" y="2614495"/>
            <a:ext cx="6309241" cy="3666383"/>
          </a:xfrm>
          <a:prstGeom prst="rect">
            <a:avLst/>
          </a:prstGeom>
        </p:spPr>
      </p:pic>
    </p:spTree>
    <p:extLst>
      <p:ext uri="{BB962C8B-B14F-4D97-AF65-F5344CB8AC3E}">
        <p14:creationId xmlns:p14="http://schemas.microsoft.com/office/powerpoint/2010/main" val="2487050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D78181-9922-4681-A12A-7568F374CC2E}"/>
              </a:ext>
            </a:extLst>
          </p:cNvPr>
          <p:cNvSpPr>
            <a:spLocks noGrp="1"/>
          </p:cNvSpPr>
          <p:nvPr>
            <p:ph type="title"/>
          </p:nvPr>
        </p:nvSpPr>
        <p:spPr/>
        <p:txBody>
          <a:bodyPr/>
          <a:lstStyle/>
          <a:p>
            <a:r>
              <a:rPr lang="es-ES" dirty="0"/>
              <a:t>Aplicaciones sencillas y económicas</a:t>
            </a:r>
          </a:p>
        </p:txBody>
      </p:sp>
      <p:pic>
        <p:nvPicPr>
          <p:cNvPr id="4" name="Imagen 3">
            <a:extLst>
              <a:ext uri="{FF2B5EF4-FFF2-40B4-BE49-F238E27FC236}">
                <a16:creationId xmlns:a16="http://schemas.microsoft.com/office/drawing/2014/main" id="{728FADCE-604F-40E6-A171-EBD689E150AB}"/>
              </a:ext>
            </a:extLst>
          </p:cNvPr>
          <p:cNvPicPr>
            <a:picLocks noChangeAspect="1"/>
          </p:cNvPicPr>
          <p:nvPr/>
        </p:nvPicPr>
        <p:blipFill>
          <a:blip r:embed="rId3"/>
          <a:stretch>
            <a:fillRect/>
          </a:stretch>
        </p:blipFill>
        <p:spPr>
          <a:xfrm>
            <a:off x="10886828" y="6386286"/>
            <a:ext cx="1305172" cy="471714"/>
          </a:xfrm>
          <a:prstGeom prst="rect">
            <a:avLst/>
          </a:prstGeom>
        </p:spPr>
      </p:pic>
      <p:pic>
        <p:nvPicPr>
          <p:cNvPr id="1026" name="Picture 2" descr="https://www.thethingsnetwork.org/forum/uploads/default/optimized/2X/c/c8dabe66115a5beb10f4243553e2e18084c14dea_1_445x500.jpg">
            <a:extLst>
              <a:ext uri="{FF2B5EF4-FFF2-40B4-BE49-F238E27FC236}">
                <a16:creationId xmlns:a16="http://schemas.microsoft.com/office/drawing/2014/main" id="{C5480C57-64E1-4D7B-A6C5-88B37EE69639}"/>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097280" y="2501310"/>
            <a:ext cx="3178968" cy="357187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6DB62483-E3EF-4E97-A27A-B88BC55A680C}"/>
              </a:ext>
            </a:extLst>
          </p:cNvPr>
          <p:cNvPicPr>
            <a:picLocks noChangeAspect="1"/>
          </p:cNvPicPr>
          <p:nvPr/>
        </p:nvPicPr>
        <p:blipFill>
          <a:blip r:embed="rId5"/>
          <a:stretch>
            <a:fillRect/>
          </a:stretch>
        </p:blipFill>
        <p:spPr>
          <a:xfrm>
            <a:off x="4583430" y="2501310"/>
            <a:ext cx="6572250" cy="3571875"/>
          </a:xfrm>
          <a:prstGeom prst="rect">
            <a:avLst/>
          </a:prstGeom>
        </p:spPr>
      </p:pic>
    </p:spTree>
    <p:extLst>
      <p:ext uri="{BB962C8B-B14F-4D97-AF65-F5344CB8AC3E}">
        <p14:creationId xmlns:p14="http://schemas.microsoft.com/office/powerpoint/2010/main" val="950669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570123-10A6-4D61-813F-065DAAC4F7BA}"/>
              </a:ext>
            </a:extLst>
          </p:cNvPr>
          <p:cNvSpPr>
            <a:spLocks noGrp="1"/>
          </p:cNvSpPr>
          <p:nvPr>
            <p:ph type="title"/>
          </p:nvPr>
        </p:nvSpPr>
        <p:spPr/>
        <p:txBody>
          <a:bodyPr/>
          <a:lstStyle/>
          <a:p>
            <a:r>
              <a:rPr lang="es-ES" dirty="0"/>
              <a:t>Plataformas IoT que utilizan </a:t>
            </a:r>
            <a:r>
              <a:rPr lang="es-ES" dirty="0" err="1"/>
              <a:t>LoRa</a:t>
            </a:r>
            <a:endParaRPr lang="es-ES" dirty="0"/>
          </a:p>
        </p:txBody>
      </p:sp>
      <p:pic>
        <p:nvPicPr>
          <p:cNvPr id="4" name="Imagen 3">
            <a:extLst>
              <a:ext uri="{FF2B5EF4-FFF2-40B4-BE49-F238E27FC236}">
                <a16:creationId xmlns:a16="http://schemas.microsoft.com/office/drawing/2014/main" id="{8E09187C-8866-4838-8C03-7B687309FF74}"/>
              </a:ext>
            </a:extLst>
          </p:cNvPr>
          <p:cNvPicPr>
            <a:picLocks noChangeAspect="1"/>
          </p:cNvPicPr>
          <p:nvPr/>
        </p:nvPicPr>
        <p:blipFill>
          <a:blip r:embed="rId2"/>
          <a:stretch>
            <a:fillRect/>
          </a:stretch>
        </p:blipFill>
        <p:spPr>
          <a:xfrm>
            <a:off x="10886828" y="6386286"/>
            <a:ext cx="1305172" cy="471714"/>
          </a:xfrm>
          <a:prstGeom prst="rect">
            <a:avLst/>
          </a:prstGeom>
        </p:spPr>
      </p:pic>
      <p:pic>
        <p:nvPicPr>
          <p:cNvPr id="3074" name="Picture 2" descr="Resultado de imagen de loriot lora">
            <a:extLst>
              <a:ext uri="{FF2B5EF4-FFF2-40B4-BE49-F238E27FC236}">
                <a16:creationId xmlns:a16="http://schemas.microsoft.com/office/drawing/2014/main" id="{240D4300-274D-4D7D-AB82-878A4D34E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1845734"/>
            <a:ext cx="5792251" cy="4448449"/>
          </a:xfrm>
          <a:prstGeom prst="rect">
            <a:avLst/>
          </a:prstGeom>
          <a:noFill/>
          <a:extLst>
            <a:ext uri="{909E8E84-426E-40DD-AFC4-6F175D3DCCD1}">
              <a14:hiddenFill xmlns:a14="http://schemas.microsoft.com/office/drawing/2010/main">
                <a:solidFill>
                  <a:srgbClr val="FFFFFF"/>
                </a:solidFill>
              </a14:hiddenFill>
            </a:ext>
          </a:extLst>
        </p:spPr>
      </p:pic>
      <p:pic>
        <p:nvPicPr>
          <p:cNvPr id="9" name="Marcador de contenido 8">
            <a:extLst>
              <a:ext uri="{FF2B5EF4-FFF2-40B4-BE49-F238E27FC236}">
                <a16:creationId xmlns:a16="http://schemas.microsoft.com/office/drawing/2014/main" id="{1312F3E3-88F8-4304-9621-E92770565DE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697887" y="2088481"/>
            <a:ext cx="2457793" cy="1981477"/>
          </a:xfrm>
          <a:prstGeom prst="rect">
            <a:avLst/>
          </a:prstGeom>
        </p:spPr>
      </p:pic>
      <p:pic>
        <p:nvPicPr>
          <p:cNvPr id="14" name="Imagen 13">
            <a:extLst>
              <a:ext uri="{FF2B5EF4-FFF2-40B4-BE49-F238E27FC236}">
                <a16:creationId xmlns:a16="http://schemas.microsoft.com/office/drawing/2014/main" id="{88001928-FBFA-4FB1-8214-D0C2F9E202F5}"/>
              </a:ext>
            </a:extLst>
          </p:cNvPr>
          <p:cNvPicPr>
            <a:picLocks noChangeAspect="1"/>
          </p:cNvPicPr>
          <p:nvPr/>
        </p:nvPicPr>
        <p:blipFill rotWithShape="1">
          <a:blip r:embed="rId5"/>
          <a:srcRect t="33095" r="79957" b="40649"/>
          <a:stretch/>
        </p:blipFill>
        <p:spPr>
          <a:xfrm>
            <a:off x="8418786" y="4069958"/>
            <a:ext cx="2675934" cy="1970795"/>
          </a:xfrm>
          <a:prstGeom prst="rect">
            <a:avLst/>
          </a:prstGeom>
        </p:spPr>
      </p:pic>
    </p:spTree>
    <p:extLst>
      <p:ext uri="{BB962C8B-B14F-4D97-AF65-F5344CB8AC3E}">
        <p14:creationId xmlns:p14="http://schemas.microsoft.com/office/powerpoint/2010/main" val="3480821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7466ED-A3E1-4931-B8A8-4A2AAEF99E64}"/>
              </a:ext>
            </a:extLst>
          </p:cNvPr>
          <p:cNvSpPr>
            <a:spLocks noGrp="1"/>
          </p:cNvSpPr>
          <p:nvPr>
            <p:ph type="title"/>
          </p:nvPr>
        </p:nvSpPr>
        <p:spPr>
          <a:xfrm>
            <a:off x="1097280" y="286603"/>
            <a:ext cx="10058400" cy="1450757"/>
          </a:xfrm>
        </p:spPr>
        <p:txBody>
          <a:bodyPr/>
          <a:lstStyle/>
          <a:p>
            <a:r>
              <a:rPr lang="es-ES" dirty="0"/>
              <a:t>The </a:t>
            </a:r>
            <a:r>
              <a:rPr lang="es-ES" dirty="0" err="1"/>
              <a:t>Things</a:t>
            </a:r>
            <a:r>
              <a:rPr lang="es-ES" dirty="0"/>
              <a:t> Network </a:t>
            </a:r>
          </a:p>
        </p:txBody>
      </p:sp>
      <p:sp>
        <p:nvSpPr>
          <p:cNvPr id="3" name="Marcador de contenido 2">
            <a:extLst>
              <a:ext uri="{FF2B5EF4-FFF2-40B4-BE49-F238E27FC236}">
                <a16:creationId xmlns:a16="http://schemas.microsoft.com/office/drawing/2014/main" id="{51E798D5-9DE7-4762-BC5B-C2C8B912EAEA}"/>
              </a:ext>
            </a:extLst>
          </p:cNvPr>
          <p:cNvSpPr>
            <a:spLocks noGrp="1"/>
          </p:cNvSpPr>
          <p:nvPr>
            <p:ph idx="1"/>
          </p:nvPr>
        </p:nvSpPr>
        <p:spPr>
          <a:xfrm>
            <a:off x="1097280" y="1845734"/>
            <a:ext cx="7276699" cy="4023360"/>
          </a:xfrm>
        </p:spPr>
        <p:txBody>
          <a:bodyPr>
            <a:normAutofit fontScale="85000" lnSpcReduction="20000"/>
          </a:bodyPr>
          <a:lstStyle/>
          <a:p>
            <a:pPr marL="0" lvl="0" indent="0" algn="ctr" defTabSz="410766">
              <a:lnSpc>
                <a:spcPct val="150000"/>
              </a:lnSpc>
              <a:spcBef>
                <a:spcPts val="2950"/>
              </a:spcBef>
              <a:spcAft>
                <a:spcPts val="0"/>
              </a:spcAft>
              <a:buClrTx/>
              <a:buSzPct val="75000"/>
              <a:buNone/>
            </a:pPr>
            <a:r>
              <a:rPr lang="en-US" sz="3200" spc="300" dirty="0">
                <a:solidFill>
                  <a:srgbClr val="363636"/>
                </a:solidFill>
                <a:latin typeface="League Spartan" charset="0"/>
                <a:sym typeface="Helvetica Light"/>
              </a:rPr>
              <a:t>Our mission is to build a </a:t>
            </a:r>
            <a:r>
              <a:rPr lang="en-US" sz="3200" spc="300" dirty="0">
                <a:solidFill>
                  <a:srgbClr val="0D83D0"/>
                </a:solidFill>
                <a:latin typeface="League Spartan" charset="0"/>
                <a:sym typeface="Helvetica Light"/>
              </a:rPr>
              <a:t>DECENTRALIZED, </a:t>
            </a:r>
          </a:p>
          <a:p>
            <a:pPr marL="0" lvl="0" indent="0" algn="ctr" defTabSz="410766">
              <a:lnSpc>
                <a:spcPct val="150000"/>
              </a:lnSpc>
              <a:spcBef>
                <a:spcPts val="2950"/>
              </a:spcBef>
              <a:spcAft>
                <a:spcPts val="0"/>
              </a:spcAft>
              <a:buClrTx/>
              <a:buSzPct val="75000"/>
              <a:buNone/>
            </a:pPr>
            <a:r>
              <a:rPr lang="en-US" sz="3200" spc="300" dirty="0">
                <a:solidFill>
                  <a:srgbClr val="0D83D0"/>
                </a:solidFill>
                <a:latin typeface="League Spartan" charset="0"/>
                <a:sym typeface="Helvetica Light"/>
              </a:rPr>
              <a:t>OPEN </a:t>
            </a:r>
            <a:r>
              <a:rPr lang="en-US" sz="3200" spc="300" dirty="0">
                <a:solidFill>
                  <a:srgbClr val="363636"/>
                </a:solidFill>
                <a:latin typeface="League Spartan" charset="0"/>
                <a:sym typeface="Helvetica Light"/>
              </a:rPr>
              <a:t>and</a:t>
            </a:r>
            <a:r>
              <a:rPr lang="en-US" sz="3200" spc="300" dirty="0">
                <a:solidFill>
                  <a:srgbClr val="0D83D0"/>
                </a:solidFill>
                <a:latin typeface="League Spartan" charset="0"/>
                <a:sym typeface="Helvetica Light"/>
              </a:rPr>
              <a:t> CROWDSOURCED </a:t>
            </a:r>
          </a:p>
          <a:p>
            <a:pPr marL="0" lvl="0" indent="0" algn="ctr" defTabSz="410766">
              <a:lnSpc>
                <a:spcPct val="150000"/>
              </a:lnSpc>
              <a:spcBef>
                <a:spcPts val="2950"/>
              </a:spcBef>
              <a:spcAft>
                <a:spcPts val="0"/>
              </a:spcAft>
              <a:buClrTx/>
              <a:buSzPct val="75000"/>
              <a:buNone/>
            </a:pPr>
            <a:r>
              <a:rPr lang="en-US" sz="3200" spc="300" dirty="0">
                <a:solidFill>
                  <a:srgbClr val="0D83D0"/>
                </a:solidFill>
                <a:latin typeface="League Spartan" charset="0"/>
                <a:sym typeface="Helvetica Light"/>
              </a:rPr>
              <a:t>INTERNET OF THINGS </a:t>
            </a:r>
            <a:r>
              <a:rPr lang="en-US" sz="3200" spc="300" dirty="0">
                <a:solidFill>
                  <a:srgbClr val="363636"/>
                </a:solidFill>
                <a:latin typeface="League Spartan" charset="0"/>
                <a:sym typeface="Helvetica Light"/>
              </a:rPr>
              <a:t>data network</a:t>
            </a:r>
          </a:p>
          <a:p>
            <a:pPr marL="0" lvl="0" indent="0" algn="ctr" defTabSz="410766">
              <a:lnSpc>
                <a:spcPct val="150000"/>
              </a:lnSpc>
              <a:spcBef>
                <a:spcPts val="2950"/>
              </a:spcBef>
              <a:spcAft>
                <a:spcPts val="0"/>
              </a:spcAft>
              <a:buClrTx/>
              <a:buSzPct val="75000"/>
              <a:buNone/>
            </a:pPr>
            <a:r>
              <a:rPr lang="en-US" sz="3200" spc="300" dirty="0">
                <a:solidFill>
                  <a:srgbClr val="0D83D0"/>
                </a:solidFill>
                <a:latin typeface="League Spartan" charset="0"/>
                <a:sym typeface="Helvetica Light"/>
              </a:rPr>
              <a:t>OWNED </a:t>
            </a:r>
            <a:r>
              <a:rPr lang="en-US" sz="3200" spc="300" dirty="0">
                <a:solidFill>
                  <a:srgbClr val="363636"/>
                </a:solidFill>
                <a:latin typeface="League Spartan" charset="0"/>
                <a:sym typeface="Helvetica Light"/>
              </a:rPr>
              <a:t>and</a:t>
            </a:r>
            <a:r>
              <a:rPr lang="en-US" sz="3200" spc="300" dirty="0">
                <a:solidFill>
                  <a:srgbClr val="0D83D0"/>
                </a:solidFill>
                <a:latin typeface="League Spartan" charset="0"/>
                <a:sym typeface="Helvetica Light"/>
              </a:rPr>
              <a:t> OPERATED </a:t>
            </a:r>
            <a:r>
              <a:rPr lang="en-US" sz="3200" spc="300" dirty="0">
                <a:solidFill>
                  <a:srgbClr val="363636"/>
                </a:solidFill>
                <a:latin typeface="League Spartan" charset="0"/>
                <a:sym typeface="Helvetica Light"/>
              </a:rPr>
              <a:t>by its </a:t>
            </a:r>
            <a:r>
              <a:rPr lang="en-US" sz="3200" spc="300" dirty="0">
                <a:solidFill>
                  <a:srgbClr val="0D83D0"/>
                </a:solidFill>
                <a:latin typeface="League Spartan" charset="0"/>
                <a:sym typeface="Helvetica Light"/>
              </a:rPr>
              <a:t>USERS</a:t>
            </a:r>
          </a:p>
          <a:p>
            <a:endParaRPr lang="es-ES" dirty="0"/>
          </a:p>
        </p:txBody>
      </p:sp>
      <p:pic>
        <p:nvPicPr>
          <p:cNvPr id="4" name="Imagen 3">
            <a:extLst>
              <a:ext uri="{FF2B5EF4-FFF2-40B4-BE49-F238E27FC236}">
                <a16:creationId xmlns:a16="http://schemas.microsoft.com/office/drawing/2014/main" id="{3BF2191F-0AE8-492C-BBCD-381F3948FFF9}"/>
              </a:ext>
            </a:extLst>
          </p:cNvPr>
          <p:cNvPicPr>
            <a:picLocks noChangeAspect="1"/>
          </p:cNvPicPr>
          <p:nvPr/>
        </p:nvPicPr>
        <p:blipFill>
          <a:blip r:embed="rId3"/>
          <a:stretch>
            <a:fillRect/>
          </a:stretch>
        </p:blipFill>
        <p:spPr>
          <a:xfrm>
            <a:off x="10886828" y="6386286"/>
            <a:ext cx="1305172" cy="471714"/>
          </a:xfrm>
          <a:prstGeom prst="rect">
            <a:avLst/>
          </a:prstGeom>
        </p:spPr>
      </p:pic>
      <p:pic>
        <p:nvPicPr>
          <p:cNvPr id="11" name="Imagen 10">
            <a:extLst>
              <a:ext uri="{FF2B5EF4-FFF2-40B4-BE49-F238E27FC236}">
                <a16:creationId xmlns:a16="http://schemas.microsoft.com/office/drawing/2014/main" id="{72DB818B-3A55-42E8-98F3-731A122464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7887" y="3071085"/>
            <a:ext cx="2457793" cy="1981477"/>
          </a:xfrm>
          <a:prstGeom prst="rect">
            <a:avLst/>
          </a:prstGeom>
        </p:spPr>
      </p:pic>
    </p:spTree>
    <p:extLst>
      <p:ext uri="{BB962C8B-B14F-4D97-AF65-F5344CB8AC3E}">
        <p14:creationId xmlns:p14="http://schemas.microsoft.com/office/powerpoint/2010/main" val="3883094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047886-9B38-4274-A3E2-83AECB92E4B8}"/>
              </a:ext>
            </a:extLst>
          </p:cNvPr>
          <p:cNvSpPr>
            <a:spLocks noGrp="1"/>
          </p:cNvSpPr>
          <p:nvPr>
            <p:ph type="title"/>
          </p:nvPr>
        </p:nvSpPr>
        <p:spPr/>
        <p:txBody>
          <a:bodyPr/>
          <a:lstStyle/>
          <a:p>
            <a:r>
              <a:rPr lang="es-ES" dirty="0" err="1"/>
              <a:t>Amsterdam</a:t>
            </a:r>
            <a:r>
              <a:rPr lang="es-ES" dirty="0"/>
              <a:t> La primera red </a:t>
            </a:r>
            <a:r>
              <a:rPr lang="es-ES" dirty="0" err="1"/>
              <a:t>LoRaWAN</a:t>
            </a:r>
            <a:r>
              <a:rPr lang="es-ES" dirty="0"/>
              <a:t> de TTN</a:t>
            </a:r>
          </a:p>
        </p:txBody>
      </p:sp>
      <p:pic>
        <p:nvPicPr>
          <p:cNvPr id="4" name="Marcador de contenido 3">
            <a:extLst>
              <a:ext uri="{FF2B5EF4-FFF2-40B4-BE49-F238E27FC236}">
                <a16:creationId xmlns:a16="http://schemas.microsoft.com/office/drawing/2014/main" id="{AB69DD52-0CCA-4700-8A2D-941D48A47A79}"/>
              </a:ext>
            </a:extLst>
          </p:cNvPr>
          <p:cNvPicPr>
            <a:picLocks noGrp="1" noChangeAspect="1"/>
          </p:cNvPicPr>
          <p:nvPr>
            <p:ph idx="1"/>
          </p:nvPr>
        </p:nvPicPr>
        <p:blipFill>
          <a:blip r:embed="rId3"/>
          <a:stretch>
            <a:fillRect/>
          </a:stretch>
        </p:blipFill>
        <p:spPr>
          <a:xfrm>
            <a:off x="3708604" y="1846263"/>
            <a:ext cx="4835118" cy="4022725"/>
          </a:xfrm>
          <a:prstGeom prst="rect">
            <a:avLst/>
          </a:prstGeom>
        </p:spPr>
      </p:pic>
      <p:pic>
        <p:nvPicPr>
          <p:cNvPr id="5" name="Imagen 4">
            <a:extLst>
              <a:ext uri="{FF2B5EF4-FFF2-40B4-BE49-F238E27FC236}">
                <a16:creationId xmlns:a16="http://schemas.microsoft.com/office/drawing/2014/main" id="{EAEC000C-D9D8-4D07-8C86-70C77B08CDC8}"/>
              </a:ext>
            </a:extLst>
          </p:cNvPr>
          <p:cNvPicPr>
            <a:picLocks noChangeAspect="1"/>
          </p:cNvPicPr>
          <p:nvPr/>
        </p:nvPicPr>
        <p:blipFill>
          <a:blip r:embed="rId4"/>
          <a:stretch>
            <a:fillRect/>
          </a:stretch>
        </p:blipFill>
        <p:spPr>
          <a:xfrm>
            <a:off x="10886828" y="6386286"/>
            <a:ext cx="1305172" cy="471714"/>
          </a:xfrm>
          <a:prstGeom prst="rect">
            <a:avLst/>
          </a:prstGeom>
        </p:spPr>
      </p:pic>
    </p:spTree>
    <p:extLst>
      <p:ext uri="{BB962C8B-B14F-4D97-AF65-F5344CB8AC3E}">
        <p14:creationId xmlns:p14="http://schemas.microsoft.com/office/powerpoint/2010/main" val="2295556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Primer </a:t>
            </a:r>
            <a:r>
              <a:rPr lang="en-US" dirty="0" err="1"/>
              <a:t>caso</a:t>
            </a:r>
            <a:r>
              <a:rPr lang="en-US" dirty="0"/>
              <a:t> de </a:t>
            </a:r>
            <a:r>
              <a:rPr lang="en-US" dirty="0" err="1"/>
              <a:t>uso</a:t>
            </a:r>
            <a:endParaRPr lang="en-US" dirty="0"/>
          </a:p>
        </p:txBody>
      </p:sp>
      <p:pic>
        <p:nvPicPr>
          <p:cNvPr id="5" name="Schermafbeelding 2015-08-21 om 11.24.58.png"/>
          <p:cNvPicPr>
            <a:picLocks noChangeAspect="1"/>
          </p:cNvPicPr>
          <p:nvPr/>
        </p:nvPicPr>
        <p:blipFill>
          <a:blip r:embed="rId3">
            <a:extLst/>
          </a:blip>
          <a:stretch>
            <a:fillRect/>
          </a:stretch>
        </p:blipFill>
        <p:spPr>
          <a:xfrm>
            <a:off x="2058149" y="1688730"/>
            <a:ext cx="8075701" cy="4540488"/>
          </a:xfrm>
          <a:prstGeom prst="rect">
            <a:avLst/>
          </a:prstGeom>
          <a:ln w="12700">
            <a:miter lim="400000"/>
          </a:ln>
        </p:spPr>
      </p:pic>
      <p:sp>
        <p:nvSpPr>
          <p:cNvPr id="13" name="Title 1"/>
          <p:cNvSpPr txBox="1">
            <a:spLocks/>
          </p:cNvSpPr>
          <p:nvPr/>
        </p:nvSpPr>
        <p:spPr>
          <a:xfrm>
            <a:off x="2434988" y="1688731"/>
            <a:ext cx="3546087" cy="1279322"/>
          </a:xfrm>
          <a:prstGeom prst="rect">
            <a:avLst/>
          </a:prstGeom>
        </p:spPr>
        <p:txBody>
          <a:bodyPr vert="horz" lIns="91440" tIns="45720" rIns="91440" bIns="45720" rtlCol="0" anchor="ctr">
            <a:normAutofit/>
          </a:bodyPr>
          <a:lstStyle>
            <a:lvl1pPr algn="l" defTabSz="914400" rtl="0" eaLnBrk="1" latinLnBrk="0" hangingPunct="1">
              <a:lnSpc>
                <a:spcPct val="150000"/>
              </a:lnSpc>
              <a:spcBef>
                <a:spcPct val="0"/>
              </a:spcBef>
              <a:buNone/>
              <a:defRPr sz="2800" kern="1200" spc="300">
                <a:solidFill>
                  <a:srgbClr val="0D83D0"/>
                </a:solidFill>
                <a:latin typeface="League Spartan" charset="0"/>
                <a:ea typeface="League Spartan" charset="0"/>
                <a:cs typeface="League Spartan" charset="0"/>
              </a:defRPr>
            </a:lvl1pPr>
          </a:lstStyle>
          <a:p>
            <a:r>
              <a:rPr lang="en-US" dirty="0"/>
              <a:t>HOOSJE BOOTJE</a:t>
            </a:r>
          </a:p>
        </p:txBody>
      </p:sp>
      <p:cxnSp>
        <p:nvCxnSpPr>
          <p:cNvPr id="14" name="Straight Connector 13"/>
          <p:cNvCxnSpPr/>
          <p:nvPr/>
        </p:nvCxnSpPr>
        <p:spPr>
          <a:xfrm>
            <a:off x="1685688" y="1936348"/>
            <a:ext cx="929978" cy="0"/>
          </a:xfrm>
          <a:prstGeom prst="line">
            <a:avLst/>
          </a:prstGeom>
          <a:ln w="28575">
            <a:solidFill>
              <a:srgbClr val="A7A7A7"/>
            </a:solidFill>
          </a:ln>
        </p:spPr>
        <p:style>
          <a:lnRef idx="1">
            <a:schemeClr val="dk1"/>
          </a:lnRef>
          <a:fillRef idx="0">
            <a:schemeClr val="dk1"/>
          </a:fillRef>
          <a:effectRef idx="0">
            <a:schemeClr val="dk1"/>
          </a:effectRef>
          <a:fontRef idx="minor">
            <a:schemeClr val="tx1"/>
          </a:fontRef>
        </p:style>
      </p:cxn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8305" y="5050991"/>
            <a:ext cx="1097280" cy="1097280"/>
          </a:xfrm>
          <a:prstGeom prst="rect">
            <a:avLst/>
          </a:prstGeom>
        </p:spPr>
      </p:pic>
      <p:pic>
        <p:nvPicPr>
          <p:cNvPr id="7" name="Imagen 6">
            <a:extLst>
              <a:ext uri="{FF2B5EF4-FFF2-40B4-BE49-F238E27FC236}">
                <a16:creationId xmlns:a16="http://schemas.microsoft.com/office/drawing/2014/main" id="{91D70F70-BC8D-4753-B201-FA176E98C5E4}"/>
              </a:ext>
            </a:extLst>
          </p:cNvPr>
          <p:cNvPicPr>
            <a:picLocks noChangeAspect="1"/>
          </p:cNvPicPr>
          <p:nvPr/>
        </p:nvPicPr>
        <p:blipFill>
          <a:blip r:embed="rId5"/>
          <a:stretch>
            <a:fillRect/>
          </a:stretch>
        </p:blipFill>
        <p:spPr>
          <a:xfrm>
            <a:off x="10886828" y="6386286"/>
            <a:ext cx="1305172" cy="471714"/>
          </a:xfrm>
          <a:prstGeom prst="rect">
            <a:avLst/>
          </a:prstGeom>
        </p:spPr>
      </p:pic>
    </p:spTree>
    <p:extLst>
      <p:ext uri="{BB962C8B-B14F-4D97-AF65-F5344CB8AC3E}">
        <p14:creationId xmlns:p14="http://schemas.microsoft.com/office/powerpoint/2010/main" val="4451684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4ADF9B-7A10-4F02-8721-18E02EF2A001}"/>
              </a:ext>
            </a:extLst>
          </p:cNvPr>
          <p:cNvSpPr>
            <a:spLocks noGrp="1"/>
          </p:cNvSpPr>
          <p:nvPr>
            <p:ph type="title"/>
          </p:nvPr>
        </p:nvSpPr>
        <p:spPr/>
        <p:txBody>
          <a:bodyPr/>
          <a:lstStyle/>
          <a:p>
            <a:r>
              <a:rPr lang="es-ES" dirty="0"/>
              <a:t>Aplicaciones curiosas</a:t>
            </a:r>
          </a:p>
        </p:txBody>
      </p:sp>
      <p:pic>
        <p:nvPicPr>
          <p:cNvPr id="3" name="Imagen 2">
            <a:extLst>
              <a:ext uri="{FF2B5EF4-FFF2-40B4-BE49-F238E27FC236}">
                <a16:creationId xmlns:a16="http://schemas.microsoft.com/office/drawing/2014/main" id="{F17C7058-C84B-4E84-A0EC-69ECAB46F87C}"/>
              </a:ext>
            </a:extLst>
          </p:cNvPr>
          <p:cNvPicPr>
            <a:picLocks noChangeAspect="1"/>
          </p:cNvPicPr>
          <p:nvPr/>
        </p:nvPicPr>
        <p:blipFill>
          <a:blip r:embed="rId3"/>
          <a:stretch>
            <a:fillRect/>
          </a:stretch>
        </p:blipFill>
        <p:spPr>
          <a:xfrm>
            <a:off x="1460663" y="2008680"/>
            <a:ext cx="5906226" cy="4225223"/>
          </a:xfrm>
          <a:prstGeom prst="rect">
            <a:avLst/>
          </a:prstGeom>
        </p:spPr>
      </p:pic>
      <p:sp>
        <p:nvSpPr>
          <p:cNvPr id="4" name="Rectángulo 3">
            <a:extLst>
              <a:ext uri="{FF2B5EF4-FFF2-40B4-BE49-F238E27FC236}">
                <a16:creationId xmlns:a16="http://schemas.microsoft.com/office/drawing/2014/main" id="{2E3D97C9-63DE-4788-A1B2-376C33D304F4}"/>
              </a:ext>
            </a:extLst>
          </p:cNvPr>
          <p:cNvSpPr/>
          <p:nvPr/>
        </p:nvSpPr>
        <p:spPr>
          <a:xfrm>
            <a:off x="6865495" y="3536516"/>
            <a:ext cx="3760911" cy="892552"/>
          </a:xfrm>
          <a:prstGeom prst="rect">
            <a:avLst/>
          </a:prstGeom>
        </p:spPr>
        <p:txBody>
          <a:bodyPr wrap="square">
            <a:spAutoFit/>
          </a:bodyPr>
          <a:lstStyle/>
          <a:p>
            <a:r>
              <a:rPr lang="en-US" sz="3200" dirty="0">
                <a:solidFill>
                  <a:srgbClr val="0070C0"/>
                </a:solidFill>
              </a:rPr>
              <a:t>SMART MOUSE TRAP</a:t>
            </a:r>
          </a:p>
          <a:p>
            <a:r>
              <a:rPr lang="en-US" b="1" dirty="0">
                <a:solidFill>
                  <a:srgbClr val="002060"/>
                </a:solidFill>
              </a:rPr>
              <a:t>www.xignal.com</a:t>
            </a:r>
            <a:endParaRPr lang="es-ES" sz="3200" b="1" dirty="0">
              <a:solidFill>
                <a:srgbClr val="002060"/>
              </a:solidFill>
            </a:endParaRPr>
          </a:p>
        </p:txBody>
      </p:sp>
      <p:pic>
        <p:nvPicPr>
          <p:cNvPr id="5" name="Imagen 4">
            <a:extLst>
              <a:ext uri="{FF2B5EF4-FFF2-40B4-BE49-F238E27FC236}">
                <a16:creationId xmlns:a16="http://schemas.microsoft.com/office/drawing/2014/main" id="{94F62A74-43A2-449F-BA3A-A46A72FA6954}"/>
              </a:ext>
            </a:extLst>
          </p:cNvPr>
          <p:cNvPicPr>
            <a:picLocks noChangeAspect="1"/>
          </p:cNvPicPr>
          <p:nvPr/>
        </p:nvPicPr>
        <p:blipFill>
          <a:blip r:embed="rId4"/>
          <a:stretch>
            <a:fillRect/>
          </a:stretch>
        </p:blipFill>
        <p:spPr>
          <a:xfrm>
            <a:off x="10077718" y="4782798"/>
            <a:ext cx="1097375" cy="1097375"/>
          </a:xfrm>
          <a:prstGeom prst="rect">
            <a:avLst/>
          </a:prstGeom>
        </p:spPr>
      </p:pic>
      <p:pic>
        <p:nvPicPr>
          <p:cNvPr id="6" name="Imagen 5">
            <a:extLst>
              <a:ext uri="{FF2B5EF4-FFF2-40B4-BE49-F238E27FC236}">
                <a16:creationId xmlns:a16="http://schemas.microsoft.com/office/drawing/2014/main" id="{54A187A3-7C47-4CC8-BD01-9A60F19CD123}"/>
              </a:ext>
            </a:extLst>
          </p:cNvPr>
          <p:cNvPicPr>
            <a:picLocks noChangeAspect="1"/>
          </p:cNvPicPr>
          <p:nvPr/>
        </p:nvPicPr>
        <p:blipFill>
          <a:blip r:embed="rId5"/>
          <a:stretch>
            <a:fillRect/>
          </a:stretch>
        </p:blipFill>
        <p:spPr>
          <a:xfrm>
            <a:off x="10886828" y="6386286"/>
            <a:ext cx="1305172" cy="471714"/>
          </a:xfrm>
          <a:prstGeom prst="rect">
            <a:avLst/>
          </a:prstGeom>
        </p:spPr>
      </p:pic>
    </p:spTree>
    <p:extLst>
      <p:ext uri="{BB962C8B-B14F-4D97-AF65-F5344CB8AC3E}">
        <p14:creationId xmlns:p14="http://schemas.microsoft.com/office/powerpoint/2010/main" val="2306488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5334" b="10292"/>
          <a:stretch/>
        </p:blipFill>
        <p:spPr>
          <a:xfrm>
            <a:off x="1097280" y="2349708"/>
            <a:ext cx="6096000" cy="3429000"/>
          </a:xfrm>
          <a:prstGeom prst="rect">
            <a:avLst/>
          </a:prstGeom>
        </p:spPr>
      </p:pic>
      <p:sp>
        <p:nvSpPr>
          <p:cNvPr id="2" name="Title 1"/>
          <p:cNvSpPr>
            <a:spLocks noGrp="1"/>
          </p:cNvSpPr>
          <p:nvPr>
            <p:ph type="title"/>
          </p:nvPr>
        </p:nvSpPr>
        <p:spPr/>
        <p:txBody>
          <a:bodyPr/>
          <a:lstStyle/>
          <a:p>
            <a:r>
              <a:rPr lang="en-US" dirty="0" err="1"/>
              <a:t>Participación</a:t>
            </a:r>
            <a:r>
              <a:rPr lang="en-US" dirty="0"/>
              <a:t> </a:t>
            </a:r>
            <a:r>
              <a:rPr lang="en-US" dirty="0" err="1"/>
              <a:t>ciudadana</a:t>
            </a:r>
            <a:endParaRPr lang="en-US" dirty="0"/>
          </a:p>
        </p:txBody>
      </p:sp>
      <p:sp>
        <p:nvSpPr>
          <p:cNvPr id="4" name="Rectangle 3"/>
          <p:cNvSpPr/>
          <p:nvPr/>
        </p:nvSpPr>
        <p:spPr>
          <a:xfrm>
            <a:off x="8364511" y="3571765"/>
            <a:ext cx="2440649" cy="984885"/>
          </a:xfrm>
          <a:prstGeom prst="rect">
            <a:avLst/>
          </a:prstGeom>
        </p:spPr>
        <p:txBody>
          <a:bodyPr wrap="square">
            <a:spAutoFit/>
          </a:bodyPr>
          <a:lstStyle/>
          <a:p>
            <a:r>
              <a:rPr lang="en-US" sz="4000" dirty="0">
                <a:solidFill>
                  <a:srgbClr val="0070C0"/>
                </a:solidFill>
              </a:rPr>
              <a:t>AELORA</a:t>
            </a:r>
          </a:p>
          <a:p>
            <a:r>
              <a:rPr lang="en-US" b="1" dirty="0">
                <a:solidFill>
                  <a:srgbClr val="002060"/>
                </a:solidFill>
              </a:rPr>
              <a:t>www.aelora.nl</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76388" y="4681428"/>
            <a:ext cx="1097280" cy="1097280"/>
          </a:xfrm>
          <a:prstGeom prst="rect">
            <a:avLst/>
          </a:prstGeom>
        </p:spPr>
      </p:pic>
      <p:sp>
        <p:nvSpPr>
          <p:cNvPr id="5" name="Rectángulo 4">
            <a:extLst>
              <a:ext uri="{FF2B5EF4-FFF2-40B4-BE49-F238E27FC236}">
                <a16:creationId xmlns:a16="http://schemas.microsoft.com/office/drawing/2014/main" id="{9C0BE4CA-9F97-4FFF-BAF6-7DC10FBA451A}"/>
              </a:ext>
            </a:extLst>
          </p:cNvPr>
          <p:cNvSpPr/>
          <p:nvPr/>
        </p:nvSpPr>
        <p:spPr>
          <a:xfrm>
            <a:off x="8124669" y="2285230"/>
            <a:ext cx="3033682" cy="461665"/>
          </a:xfrm>
          <a:prstGeom prst="rect">
            <a:avLst/>
          </a:prstGeom>
        </p:spPr>
        <p:txBody>
          <a:bodyPr wrap="square">
            <a:spAutoFit/>
          </a:bodyPr>
          <a:lstStyle/>
          <a:p>
            <a:pPr algn="r"/>
            <a:r>
              <a:rPr lang="es-ES" sz="2400" b="1" dirty="0"/>
              <a:t>Air </a:t>
            </a:r>
            <a:r>
              <a:rPr lang="es-ES" sz="2400" b="1" dirty="0" err="1"/>
              <a:t>Pollution</a:t>
            </a:r>
            <a:r>
              <a:rPr lang="es-ES" sz="2400" b="1" dirty="0"/>
              <a:t> Monitor</a:t>
            </a:r>
          </a:p>
        </p:txBody>
      </p:sp>
      <p:pic>
        <p:nvPicPr>
          <p:cNvPr id="7" name="Imagen 6">
            <a:extLst>
              <a:ext uri="{FF2B5EF4-FFF2-40B4-BE49-F238E27FC236}">
                <a16:creationId xmlns:a16="http://schemas.microsoft.com/office/drawing/2014/main" id="{A514C370-EDF4-45D0-9136-657EF1999ECA}"/>
              </a:ext>
            </a:extLst>
          </p:cNvPr>
          <p:cNvPicPr>
            <a:picLocks noChangeAspect="1"/>
          </p:cNvPicPr>
          <p:nvPr/>
        </p:nvPicPr>
        <p:blipFill>
          <a:blip r:embed="rId5"/>
          <a:stretch>
            <a:fillRect/>
          </a:stretch>
        </p:blipFill>
        <p:spPr>
          <a:xfrm>
            <a:off x="10886828" y="6386286"/>
            <a:ext cx="1305172" cy="471714"/>
          </a:xfrm>
          <a:prstGeom prst="rect">
            <a:avLst/>
          </a:prstGeom>
        </p:spPr>
      </p:pic>
    </p:spTree>
    <p:extLst>
      <p:ext uri="{BB962C8B-B14F-4D97-AF65-F5344CB8AC3E}">
        <p14:creationId xmlns:p14="http://schemas.microsoft.com/office/powerpoint/2010/main" val="18457425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a:extLst>
              <a:ext uri="{FF2B5EF4-FFF2-40B4-BE49-F238E27FC236}">
                <a16:creationId xmlns:a16="http://schemas.microsoft.com/office/drawing/2014/main" id="{5A56A6C3-A335-4A5B-AAED-D33D9DF23F69}"/>
              </a:ext>
            </a:extLst>
          </p:cNvPr>
          <p:cNvPicPr>
            <a:picLocks noChangeAspect="1"/>
          </p:cNvPicPr>
          <p:nvPr/>
        </p:nvPicPr>
        <p:blipFill rotWithShape="1">
          <a:blip r:embed="rId3"/>
          <a:srcRect r="8907" b="15564"/>
          <a:stretch/>
        </p:blipFill>
        <p:spPr>
          <a:xfrm>
            <a:off x="5518433" y="2297717"/>
            <a:ext cx="5637247" cy="3480991"/>
          </a:xfrm>
          <a:prstGeom prst="rect">
            <a:avLst/>
          </a:prstGeom>
        </p:spPr>
      </p:pic>
      <p:sp>
        <p:nvSpPr>
          <p:cNvPr id="2" name="Title 1"/>
          <p:cNvSpPr>
            <a:spLocks noGrp="1"/>
          </p:cNvSpPr>
          <p:nvPr>
            <p:ph type="title"/>
          </p:nvPr>
        </p:nvSpPr>
        <p:spPr/>
        <p:txBody>
          <a:bodyPr/>
          <a:lstStyle/>
          <a:p>
            <a:r>
              <a:rPr lang="en-US" dirty="0" err="1"/>
              <a:t>Utilidad</a:t>
            </a:r>
            <a:r>
              <a:rPr lang="en-US" dirty="0"/>
              <a:t> </a:t>
            </a:r>
            <a:r>
              <a:rPr lang="en-US" dirty="0" err="1"/>
              <a:t>pública</a:t>
            </a:r>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0799" y="4452152"/>
            <a:ext cx="1097280" cy="1097280"/>
          </a:xfrm>
          <a:prstGeom prst="rect">
            <a:avLst/>
          </a:prstGeom>
        </p:spPr>
      </p:pic>
      <p:pic>
        <p:nvPicPr>
          <p:cNvPr id="9" name="Picture 6">
            <a:extLst>
              <a:ext uri="{FF2B5EF4-FFF2-40B4-BE49-F238E27FC236}">
                <a16:creationId xmlns:a16="http://schemas.microsoft.com/office/drawing/2014/main" id="{8CA7813D-EC6F-4FD1-A3B6-64C9671ACA6A}"/>
              </a:ext>
            </a:extLst>
          </p:cNvPr>
          <p:cNvPicPr>
            <a:picLocks noChangeAspect="1"/>
          </p:cNvPicPr>
          <p:nvPr/>
        </p:nvPicPr>
        <p:blipFill rotWithShape="1">
          <a:blip r:embed="rId5"/>
          <a:srcRect l="987" r="24344"/>
          <a:stretch/>
        </p:blipFill>
        <p:spPr>
          <a:xfrm>
            <a:off x="3587137" y="2297717"/>
            <a:ext cx="3862593" cy="3480991"/>
          </a:xfrm>
          <a:prstGeom prst="rect">
            <a:avLst/>
          </a:prstGeom>
        </p:spPr>
      </p:pic>
      <p:pic>
        <p:nvPicPr>
          <p:cNvPr id="7" name="pasted-image.pdf">
            <a:extLst>
              <a:ext uri="{FF2B5EF4-FFF2-40B4-BE49-F238E27FC236}">
                <a16:creationId xmlns:a16="http://schemas.microsoft.com/office/drawing/2014/main" id="{3E3CAF11-AE21-41AC-8910-36BF631FB995}"/>
              </a:ext>
            </a:extLst>
          </p:cNvPr>
          <p:cNvPicPr>
            <a:picLocks noChangeAspect="1"/>
          </p:cNvPicPr>
          <p:nvPr/>
        </p:nvPicPr>
        <p:blipFill rotWithShape="1">
          <a:blip r:embed="rId6">
            <a:extLst/>
          </a:blip>
          <a:srcRect l="9192" t="-164" r="-156" b="164"/>
          <a:stretch/>
        </p:blipFill>
        <p:spPr>
          <a:xfrm>
            <a:off x="1097280" y="2297717"/>
            <a:ext cx="4032354" cy="3480991"/>
          </a:xfrm>
          <a:prstGeom prst="rect">
            <a:avLst/>
          </a:prstGeom>
          <a:ln w="12700">
            <a:miter lim="400000"/>
          </a:ln>
        </p:spPr>
      </p:pic>
      <p:sp>
        <p:nvSpPr>
          <p:cNvPr id="4" name="Rectangle 3"/>
          <p:cNvSpPr/>
          <p:nvPr/>
        </p:nvSpPr>
        <p:spPr>
          <a:xfrm>
            <a:off x="1263921" y="4763179"/>
            <a:ext cx="4032354" cy="984885"/>
          </a:xfrm>
          <a:prstGeom prst="rect">
            <a:avLst/>
          </a:prstGeom>
        </p:spPr>
        <p:txBody>
          <a:bodyPr wrap="square">
            <a:spAutoFit/>
          </a:bodyPr>
          <a:lstStyle/>
          <a:p>
            <a:r>
              <a:rPr lang="en-US" sz="4000" dirty="0">
                <a:solidFill>
                  <a:srgbClr val="0070C0"/>
                </a:solidFill>
                <a:effectLst>
                  <a:outerShdw blurRad="38100" dist="38100" dir="2700000" algn="tl">
                    <a:srgbClr val="000000">
                      <a:alpha val="43137"/>
                    </a:srgbClr>
                  </a:outerShdw>
                </a:effectLst>
              </a:rPr>
              <a:t>Flood Network</a:t>
            </a:r>
          </a:p>
          <a:p>
            <a:r>
              <a:rPr lang="en-US" b="1" dirty="0">
                <a:solidFill>
                  <a:srgbClr val="002060"/>
                </a:solidFill>
              </a:rPr>
              <a:t>www.flood.network</a:t>
            </a:r>
          </a:p>
        </p:txBody>
      </p:sp>
      <p:pic>
        <p:nvPicPr>
          <p:cNvPr id="10" name="Imagen 9">
            <a:extLst>
              <a:ext uri="{FF2B5EF4-FFF2-40B4-BE49-F238E27FC236}">
                <a16:creationId xmlns:a16="http://schemas.microsoft.com/office/drawing/2014/main" id="{16871323-9D67-4AC2-8DAA-EEA3BE59E916}"/>
              </a:ext>
            </a:extLst>
          </p:cNvPr>
          <p:cNvPicPr>
            <a:picLocks noChangeAspect="1"/>
          </p:cNvPicPr>
          <p:nvPr/>
        </p:nvPicPr>
        <p:blipFill>
          <a:blip r:embed="rId7"/>
          <a:stretch>
            <a:fillRect/>
          </a:stretch>
        </p:blipFill>
        <p:spPr>
          <a:xfrm>
            <a:off x="10886828" y="6386286"/>
            <a:ext cx="1305172" cy="471714"/>
          </a:xfrm>
          <a:prstGeom prst="rect">
            <a:avLst/>
          </a:prstGeom>
        </p:spPr>
      </p:pic>
    </p:spTree>
    <p:extLst>
      <p:ext uri="{BB962C8B-B14F-4D97-AF65-F5344CB8AC3E}">
        <p14:creationId xmlns:p14="http://schemas.microsoft.com/office/powerpoint/2010/main" val="1360484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6BE86D4-4540-40EC-9D39-397BDE0842DC}"/>
              </a:ext>
            </a:extLst>
          </p:cNvPr>
          <p:cNvPicPr>
            <a:picLocks noChangeAspect="1"/>
          </p:cNvPicPr>
          <p:nvPr/>
        </p:nvPicPr>
        <p:blipFill rotWithShape="1">
          <a:blip r:embed="rId3"/>
          <a:srcRect l="11558" t="12003" r="12828" b="6857"/>
          <a:stretch/>
        </p:blipFill>
        <p:spPr>
          <a:xfrm>
            <a:off x="2448893" y="1843121"/>
            <a:ext cx="7355173" cy="4437403"/>
          </a:xfrm>
          <a:prstGeom prst="rect">
            <a:avLst/>
          </a:prstGeom>
        </p:spPr>
      </p:pic>
      <p:sp>
        <p:nvSpPr>
          <p:cNvPr id="2" name="Título 1">
            <a:extLst>
              <a:ext uri="{FF2B5EF4-FFF2-40B4-BE49-F238E27FC236}">
                <a16:creationId xmlns:a16="http://schemas.microsoft.com/office/drawing/2014/main" id="{4E047886-9B38-4274-A3E2-83AECB92E4B8}"/>
              </a:ext>
            </a:extLst>
          </p:cNvPr>
          <p:cNvSpPr>
            <a:spLocks noGrp="1"/>
          </p:cNvSpPr>
          <p:nvPr>
            <p:ph type="title"/>
          </p:nvPr>
        </p:nvSpPr>
        <p:spPr/>
        <p:txBody>
          <a:bodyPr/>
          <a:lstStyle/>
          <a:p>
            <a:r>
              <a:rPr lang="es-ES" dirty="0"/>
              <a:t>Salamanca la primera red </a:t>
            </a:r>
            <a:r>
              <a:rPr lang="es-ES" dirty="0" err="1"/>
              <a:t>LoRaWAN</a:t>
            </a:r>
            <a:r>
              <a:rPr lang="es-ES" dirty="0"/>
              <a:t> de Castilla y León y cuarta de España</a:t>
            </a:r>
          </a:p>
        </p:txBody>
      </p:sp>
      <p:pic>
        <p:nvPicPr>
          <p:cNvPr id="5" name="Imagen 4">
            <a:extLst>
              <a:ext uri="{FF2B5EF4-FFF2-40B4-BE49-F238E27FC236}">
                <a16:creationId xmlns:a16="http://schemas.microsoft.com/office/drawing/2014/main" id="{EAEC000C-D9D8-4D07-8C86-70C77B08CDC8}"/>
              </a:ext>
            </a:extLst>
          </p:cNvPr>
          <p:cNvPicPr>
            <a:picLocks noChangeAspect="1"/>
          </p:cNvPicPr>
          <p:nvPr/>
        </p:nvPicPr>
        <p:blipFill>
          <a:blip r:embed="rId4"/>
          <a:stretch>
            <a:fillRect/>
          </a:stretch>
        </p:blipFill>
        <p:spPr>
          <a:xfrm>
            <a:off x="10886828" y="6386286"/>
            <a:ext cx="1305172" cy="471714"/>
          </a:xfrm>
          <a:prstGeom prst="rect">
            <a:avLst/>
          </a:prstGeom>
        </p:spPr>
      </p:pic>
      <p:sp>
        <p:nvSpPr>
          <p:cNvPr id="3" name="Rectángulo 2">
            <a:extLst>
              <a:ext uri="{FF2B5EF4-FFF2-40B4-BE49-F238E27FC236}">
                <a16:creationId xmlns:a16="http://schemas.microsoft.com/office/drawing/2014/main" id="{96E347E1-36AC-48F7-A232-C9DF4AD98F6C}"/>
              </a:ext>
            </a:extLst>
          </p:cNvPr>
          <p:cNvSpPr/>
          <p:nvPr/>
        </p:nvSpPr>
        <p:spPr>
          <a:xfrm>
            <a:off x="2784132" y="5622113"/>
            <a:ext cx="6623736" cy="400110"/>
          </a:xfrm>
          <a:prstGeom prst="rect">
            <a:avLst/>
          </a:prstGeom>
        </p:spPr>
        <p:txBody>
          <a:bodyPr wrap="none">
            <a:spAutoFit/>
          </a:bodyPr>
          <a:lstStyle/>
          <a:p>
            <a:r>
              <a:rPr lang="es-ES" sz="2000" b="1" dirty="0">
                <a:solidFill>
                  <a:srgbClr val="002060"/>
                </a:solidFill>
                <a:effectLst>
                  <a:outerShdw blurRad="38100" dist="38100" dir="2700000" algn="tl">
                    <a:srgbClr val="000000">
                      <a:alpha val="43137"/>
                    </a:srgbClr>
                  </a:outerShdw>
                </a:effectLst>
              </a:rPr>
              <a:t>https://www.thethingsnetwork.org/community/salamanca/</a:t>
            </a:r>
          </a:p>
        </p:txBody>
      </p:sp>
    </p:spTree>
    <p:extLst>
      <p:ext uri="{BB962C8B-B14F-4D97-AF65-F5344CB8AC3E}">
        <p14:creationId xmlns:p14="http://schemas.microsoft.com/office/powerpoint/2010/main" val="242485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047886-9B38-4274-A3E2-83AECB92E4B8}"/>
              </a:ext>
            </a:extLst>
          </p:cNvPr>
          <p:cNvSpPr>
            <a:spLocks noGrp="1"/>
          </p:cNvSpPr>
          <p:nvPr>
            <p:ph type="title"/>
          </p:nvPr>
        </p:nvSpPr>
        <p:spPr/>
        <p:txBody>
          <a:bodyPr/>
          <a:lstStyle/>
          <a:p>
            <a:r>
              <a:rPr lang="es-ES" dirty="0"/>
              <a:t>No sólo en la capital</a:t>
            </a:r>
          </a:p>
        </p:txBody>
      </p:sp>
      <p:pic>
        <p:nvPicPr>
          <p:cNvPr id="5" name="Imagen 4">
            <a:extLst>
              <a:ext uri="{FF2B5EF4-FFF2-40B4-BE49-F238E27FC236}">
                <a16:creationId xmlns:a16="http://schemas.microsoft.com/office/drawing/2014/main" id="{EAEC000C-D9D8-4D07-8C86-70C77B08CDC8}"/>
              </a:ext>
            </a:extLst>
          </p:cNvPr>
          <p:cNvPicPr>
            <a:picLocks noChangeAspect="1"/>
          </p:cNvPicPr>
          <p:nvPr/>
        </p:nvPicPr>
        <p:blipFill>
          <a:blip r:embed="rId3"/>
          <a:stretch>
            <a:fillRect/>
          </a:stretch>
        </p:blipFill>
        <p:spPr>
          <a:xfrm>
            <a:off x="10886828" y="6386286"/>
            <a:ext cx="1305172" cy="471714"/>
          </a:xfrm>
          <a:prstGeom prst="rect">
            <a:avLst/>
          </a:prstGeom>
        </p:spPr>
      </p:pic>
      <p:pic>
        <p:nvPicPr>
          <p:cNvPr id="3" name="Imagen 2">
            <a:extLst>
              <a:ext uri="{FF2B5EF4-FFF2-40B4-BE49-F238E27FC236}">
                <a16:creationId xmlns:a16="http://schemas.microsoft.com/office/drawing/2014/main" id="{CB695B13-175C-4F11-8335-BB6581C9D75C}"/>
              </a:ext>
            </a:extLst>
          </p:cNvPr>
          <p:cNvPicPr>
            <a:picLocks noChangeAspect="1"/>
          </p:cNvPicPr>
          <p:nvPr/>
        </p:nvPicPr>
        <p:blipFill rotWithShape="1">
          <a:blip r:embed="rId4"/>
          <a:srcRect t="13315" b="6857"/>
          <a:stretch/>
        </p:blipFill>
        <p:spPr>
          <a:xfrm>
            <a:off x="1097280" y="1844697"/>
            <a:ext cx="10058400" cy="4339536"/>
          </a:xfrm>
          <a:prstGeom prst="rect">
            <a:avLst/>
          </a:prstGeom>
        </p:spPr>
      </p:pic>
    </p:spTree>
    <p:extLst>
      <p:ext uri="{BB962C8B-B14F-4D97-AF65-F5344CB8AC3E}">
        <p14:creationId xmlns:p14="http://schemas.microsoft.com/office/powerpoint/2010/main" val="344514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05C702-2449-48E8-805F-6F2786DFB22F}"/>
              </a:ext>
            </a:extLst>
          </p:cNvPr>
          <p:cNvSpPr>
            <a:spLocks noGrp="1"/>
          </p:cNvSpPr>
          <p:nvPr>
            <p:ph type="title"/>
          </p:nvPr>
        </p:nvSpPr>
        <p:spPr>
          <a:xfrm>
            <a:off x="1097279" y="286603"/>
            <a:ext cx="10427611" cy="1450757"/>
          </a:xfrm>
        </p:spPr>
        <p:txBody>
          <a:bodyPr/>
          <a:lstStyle/>
          <a:p>
            <a:r>
              <a:rPr lang="es-ES" dirty="0"/>
              <a:t>Panorama de las comunicaciones inalámbricas</a:t>
            </a:r>
          </a:p>
        </p:txBody>
      </p:sp>
      <p:sp>
        <p:nvSpPr>
          <p:cNvPr id="4" name="Rectangle 1">
            <a:extLst>
              <a:ext uri="{FF2B5EF4-FFF2-40B4-BE49-F238E27FC236}">
                <a16:creationId xmlns:a16="http://schemas.microsoft.com/office/drawing/2014/main" id="{D576667B-E29E-4A8C-BF26-27471475A9BA}"/>
              </a:ext>
            </a:extLst>
          </p:cNvPr>
          <p:cNvSpPr>
            <a:spLocks noChangeArrowheads="1"/>
          </p:cNvSpPr>
          <p:nvPr/>
        </p:nvSpPr>
        <p:spPr bwMode="auto">
          <a:xfrm>
            <a:off x="1097279" y="3021399"/>
            <a:ext cx="10427611" cy="815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8681"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2500" b="1" i="0" u="none" strike="noStrike" cap="none" normalizeH="0" baseline="0" dirty="0">
              <a:ln>
                <a:noFill/>
              </a:ln>
              <a:solidFill>
                <a:schemeClr val="tx1"/>
              </a:solidFill>
              <a:effectLst/>
              <a:latin typeface="medium-content-sans-serif-font"/>
            </a:endParaRPr>
          </a:p>
          <a:p>
            <a:pPr marL="742950" lvl="1" indent="-285750">
              <a:buFont typeface="Arial" panose="020B0604020202020204" pitchFamily="34" charset="0"/>
              <a:buChar char="•"/>
            </a:pPr>
            <a:endParaRPr kumimoji="0" lang="es-ES" altLang="es-ES" sz="1100" b="0" i="0" u="none" strike="noStrike" cap="none" normalizeH="0" baseline="0" dirty="0">
              <a:ln>
                <a:noFill/>
              </a:ln>
              <a:solidFill>
                <a:schemeClr val="tx1"/>
              </a:solidFill>
              <a:effectLst/>
            </a:endParaRPr>
          </a:p>
        </p:txBody>
      </p:sp>
      <p:pic>
        <p:nvPicPr>
          <p:cNvPr id="5" name="Imagen 4">
            <a:extLst>
              <a:ext uri="{FF2B5EF4-FFF2-40B4-BE49-F238E27FC236}">
                <a16:creationId xmlns:a16="http://schemas.microsoft.com/office/drawing/2014/main" id="{5A1A4A66-E06B-4E7F-B35F-26B7B14B49E6}"/>
              </a:ext>
            </a:extLst>
          </p:cNvPr>
          <p:cNvPicPr>
            <a:picLocks noChangeAspect="1"/>
          </p:cNvPicPr>
          <p:nvPr/>
        </p:nvPicPr>
        <p:blipFill>
          <a:blip r:embed="rId3"/>
          <a:stretch>
            <a:fillRect/>
          </a:stretch>
        </p:blipFill>
        <p:spPr>
          <a:xfrm>
            <a:off x="10886828" y="6386286"/>
            <a:ext cx="1305172" cy="471714"/>
          </a:xfrm>
          <a:prstGeom prst="rect">
            <a:avLst/>
          </a:prstGeom>
        </p:spPr>
      </p:pic>
      <p:sp>
        <p:nvSpPr>
          <p:cNvPr id="8" name="Content Placeholder 2">
            <a:extLst>
              <a:ext uri="{FF2B5EF4-FFF2-40B4-BE49-F238E27FC236}">
                <a16:creationId xmlns:a16="http://schemas.microsoft.com/office/drawing/2014/main" id="{5B59DAAD-5492-411A-8DEA-03AD9A1EAF06}"/>
              </a:ext>
            </a:extLst>
          </p:cNvPr>
          <p:cNvSpPr>
            <a:spLocks noGrp="1"/>
          </p:cNvSpPr>
          <p:nvPr>
            <p:ph sz="half" idx="1"/>
          </p:nvPr>
        </p:nvSpPr>
        <p:spPr>
          <a:xfrm>
            <a:off x="748687" y="4199244"/>
            <a:ext cx="4987889" cy="1661909"/>
          </a:xfrm>
        </p:spPr>
        <p:txBody>
          <a:bodyPr>
            <a:normAutofit/>
          </a:bodyPr>
          <a:lstStyle/>
          <a:p>
            <a:pPr algn="ctr"/>
            <a:r>
              <a:rPr lang="en-US" sz="2800" dirty="0"/>
              <a:t>Suitable for Spotify, Netflix, </a:t>
            </a:r>
            <a:br>
              <a:rPr lang="en-US" sz="2800" dirty="0"/>
            </a:br>
            <a:r>
              <a:rPr lang="en-US" sz="2800" dirty="0"/>
              <a:t>large file exchange</a:t>
            </a:r>
          </a:p>
          <a:p>
            <a:pPr algn="ctr"/>
            <a:r>
              <a:rPr lang="en-US" sz="2800" dirty="0"/>
              <a:t>Internet for People</a:t>
            </a:r>
            <a:endParaRPr lang="en-US" dirty="0"/>
          </a:p>
        </p:txBody>
      </p:sp>
      <p:sp>
        <p:nvSpPr>
          <p:cNvPr id="9" name="Content Placeholder 3">
            <a:extLst>
              <a:ext uri="{FF2B5EF4-FFF2-40B4-BE49-F238E27FC236}">
                <a16:creationId xmlns:a16="http://schemas.microsoft.com/office/drawing/2014/main" id="{CD1A496B-2EE3-48A4-A1C8-F236DBAA4161}"/>
              </a:ext>
            </a:extLst>
          </p:cNvPr>
          <p:cNvSpPr txBox="1">
            <a:spLocks/>
          </p:cNvSpPr>
          <p:nvPr/>
        </p:nvSpPr>
        <p:spPr>
          <a:xfrm>
            <a:off x="5788112" y="4209678"/>
            <a:ext cx="5483276" cy="134926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2600" dirty="0"/>
              <a:t>Suitable for battery powered, </a:t>
            </a:r>
            <a:br>
              <a:rPr lang="en-US" sz="2600" dirty="0"/>
            </a:br>
            <a:r>
              <a:rPr lang="en-US" sz="2600" dirty="0"/>
              <a:t>connected sensors</a:t>
            </a:r>
          </a:p>
          <a:p>
            <a:pPr algn="ctr"/>
            <a:r>
              <a:rPr lang="en-US" sz="2600" dirty="0"/>
              <a:t>Internet of Things</a:t>
            </a:r>
          </a:p>
          <a:p>
            <a:pPr algn="ctr"/>
            <a:r>
              <a:rPr lang="en-US" sz="2600" b="1" dirty="0"/>
              <a:t>IoT</a:t>
            </a:r>
          </a:p>
        </p:txBody>
      </p:sp>
      <p:pic>
        <p:nvPicPr>
          <p:cNvPr id="10" name="pasted-image.tif">
            <a:extLst>
              <a:ext uri="{FF2B5EF4-FFF2-40B4-BE49-F238E27FC236}">
                <a16:creationId xmlns:a16="http://schemas.microsoft.com/office/drawing/2014/main" id="{D46BCED4-FB02-4ACC-BF92-F9C8B2ED13C1}"/>
              </a:ext>
            </a:extLst>
          </p:cNvPr>
          <p:cNvPicPr>
            <a:picLocks noChangeAspect="1"/>
          </p:cNvPicPr>
          <p:nvPr/>
        </p:nvPicPr>
        <p:blipFill>
          <a:blip r:embed="rId4">
            <a:extLst/>
          </a:blip>
          <a:stretch>
            <a:fillRect/>
          </a:stretch>
        </p:blipFill>
        <p:spPr>
          <a:xfrm>
            <a:off x="1206217" y="2697520"/>
            <a:ext cx="1222867" cy="784354"/>
          </a:xfrm>
          <a:prstGeom prst="rect">
            <a:avLst/>
          </a:prstGeom>
          <a:ln w="12700">
            <a:miter lim="400000"/>
          </a:ln>
        </p:spPr>
      </p:pic>
      <p:pic>
        <p:nvPicPr>
          <p:cNvPr id="11" name="pasted-image.tif">
            <a:extLst>
              <a:ext uri="{FF2B5EF4-FFF2-40B4-BE49-F238E27FC236}">
                <a16:creationId xmlns:a16="http://schemas.microsoft.com/office/drawing/2014/main" id="{947052D9-EC5B-4923-BDDA-D253E3AAE5BC}"/>
              </a:ext>
            </a:extLst>
          </p:cNvPr>
          <p:cNvPicPr>
            <a:picLocks noChangeAspect="1"/>
          </p:cNvPicPr>
          <p:nvPr/>
        </p:nvPicPr>
        <p:blipFill>
          <a:blip r:embed="rId5">
            <a:extLst/>
          </a:blip>
          <a:stretch>
            <a:fillRect/>
          </a:stretch>
        </p:blipFill>
        <p:spPr>
          <a:xfrm>
            <a:off x="2699676" y="2448783"/>
            <a:ext cx="1085913" cy="1085913"/>
          </a:xfrm>
          <a:prstGeom prst="rect">
            <a:avLst/>
          </a:prstGeom>
          <a:ln w="12700">
            <a:miter lim="400000"/>
          </a:ln>
        </p:spPr>
      </p:pic>
      <p:pic>
        <p:nvPicPr>
          <p:cNvPr id="12" name="pasted-image.tif">
            <a:extLst>
              <a:ext uri="{FF2B5EF4-FFF2-40B4-BE49-F238E27FC236}">
                <a16:creationId xmlns:a16="http://schemas.microsoft.com/office/drawing/2014/main" id="{9F933770-372C-40F3-91BE-A2A4D93C87EF}"/>
              </a:ext>
            </a:extLst>
          </p:cNvPr>
          <p:cNvPicPr>
            <a:picLocks noChangeAspect="1"/>
          </p:cNvPicPr>
          <p:nvPr/>
        </p:nvPicPr>
        <p:blipFill>
          <a:blip r:embed="rId6">
            <a:extLst/>
          </a:blip>
          <a:stretch>
            <a:fillRect/>
          </a:stretch>
        </p:blipFill>
        <p:spPr>
          <a:xfrm>
            <a:off x="4095816" y="2524071"/>
            <a:ext cx="1051003" cy="1051003"/>
          </a:xfrm>
          <a:prstGeom prst="rect">
            <a:avLst/>
          </a:prstGeom>
          <a:ln w="12700">
            <a:miter lim="400000"/>
          </a:ln>
        </p:spPr>
      </p:pic>
      <p:pic>
        <p:nvPicPr>
          <p:cNvPr id="13" name="Picture 7">
            <a:extLst>
              <a:ext uri="{FF2B5EF4-FFF2-40B4-BE49-F238E27FC236}">
                <a16:creationId xmlns:a16="http://schemas.microsoft.com/office/drawing/2014/main" id="{A4518D95-DAB5-4FD1-A203-BED64FD0BAA7}"/>
              </a:ext>
            </a:extLst>
          </p:cNvPr>
          <p:cNvPicPr>
            <a:picLocks noChangeAspect="1"/>
          </p:cNvPicPr>
          <p:nvPr/>
        </p:nvPicPr>
        <p:blipFill>
          <a:blip r:embed="rId7"/>
          <a:stretch>
            <a:fillRect/>
          </a:stretch>
        </p:blipFill>
        <p:spPr>
          <a:xfrm>
            <a:off x="9837652" y="2635571"/>
            <a:ext cx="1433737" cy="884138"/>
          </a:xfrm>
          <a:prstGeom prst="rect">
            <a:avLst/>
          </a:prstGeom>
        </p:spPr>
      </p:pic>
      <p:pic>
        <p:nvPicPr>
          <p:cNvPr id="14" name="Picture 2" descr="Resultado de imagen">
            <a:extLst>
              <a:ext uri="{FF2B5EF4-FFF2-40B4-BE49-F238E27FC236}">
                <a16:creationId xmlns:a16="http://schemas.microsoft.com/office/drawing/2014/main" id="{D275CDF8-8FFE-4B64-BBD6-EFEA8D5FAC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8112" y="2564195"/>
            <a:ext cx="2282722" cy="10510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de nb-iot">
            <a:extLst>
              <a:ext uri="{FF2B5EF4-FFF2-40B4-BE49-F238E27FC236}">
                <a16:creationId xmlns:a16="http://schemas.microsoft.com/office/drawing/2014/main" id="{61C8A63C-F054-4D7E-B863-9AB7615F787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7877" y="2591537"/>
            <a:ext cx="1704330" cy="96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631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047886-9B38-4274-A3E2-83AECB92E4B8}"/>
              </a:ext>
            </a:extLst>
          </p:cNvPr>
          <p:cNvSpPr>
            <a:spLocks noGrp="1"/>
          </p:cNvSpPr>
          <p:nvPr>
            <p:ph type="title"/>
          </p:nvPr>
        </p:nvSpPr>
        <p:spPr/>
        <p:txBody>
          <a:bodyPr/>
          <a:lstStyle/>
          <a:p>
            <a:r>
              <a:rPr lang="es-ES" dirty="0"/>
              <a:t>Más de 3500 </a:t>
            </a:r>
            <a:r>
              <a:rPr lang="es-ES" dirty="0" err="1"/>
              <a:t>gateways</a:t>
            </a:r>
            <a:r>
              <a:rPr lang="es-ES" dirty="0"/>
              <a:t> activos</a:t>
            </a:r>
          </a:p>
        </p:txBody>
      </p:sp>
      <p:pic>
        <p:nvPicPr>
          <p:cNvPr id="5" name="Imagen 4">
            <a:extLst>
              <a:ext uri="{FF2B5EF4-FFF2-40B4-BE49-F238E27FC236}">
                <a16:creationId xmlns:a16="http://schemas.microsoft.com/office/drawing/2014/main" id="{EAEC000C-D9D8-4D07-8C86-70C77B08CDC8}"/>
              </a:ext>
            </a:extLst>
          </p:cNvPr>
          <p:cNvPicPr>
            <a:picLocks noChangeAspect="1"/>
          </p:cNvPicPr>
          <p:nvPr/>
        </p:nvPicPr>
        <p:blipFill>
          <a:blip r:embed="rId3"/>
          <a:stretch>
            <a:fillRect/>
          </a:stretch>
        </p:blipFill>
        <p:spPr>
          <a:xfrm>
            <a:off x="10886828" y="6386286"/>
            <a:ext cx="1305172" cy="471714"/>
          </a:xfrm>
          <a:prstGeom prst="rect">
            <a:avLst/>
          </a:prstGeom>
        </p:spPr>
      </p:pic>
      <p:pic>
        <p:nvPicPr>
          <p:cNvPr id="3" name="Imagen 2">
            <a:extLst>
              <a:ext uri="{FF2B5EF4-FFF2-40B4-BE49-F238E27FC236}">
                <a16:creationId xmlns:a16="http://schemas.microsoft.com/office/drawing/2014/main" id="{1304252D-09F8-4F61-A164-477337A97652}"/>
              </a:ext>
            </a:extLst>
          </p:cNvPr>
          <p:cNvPicPr>
            <a:picLocks noChangeAspect="1"/>
          </p:cNvPicPr>
          <p:nvPr/>
        </p:nvPicPr>
        <p:blipFill rotWithShape="1">
          <a:blip r:embed="rId4"/>
          <a:srcRect l="13080" t="15582" r="14477" b="7466"/>
          <a:stretch/>
        </p:blipFill>
        <p:spPr>
          <a:xfrm>
            <a:off x="2281165" y="1737360"/>
            <a:ext cx="7629670" cy="4556609"/>
          </a:xfrm>
          <a:prstGeom prst="rect">
            <a:avLst/>
          </a:prstGeom>
        </p:spPr>
      </p:pic>
    </p:spTree>
    <p:extLst>
      <p:ext uri="{BB962C8B-B14F-4D97-AF65-F5344CB8AC3E}">
        <p14:creationId xmlns:p14="http://schemas.microsoft.com/office/powerpoint/2010/main" val="16093547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E753C6-E130-4B2F-ABDB-13B7D3D4ED67}"/>
              </a:ext>
            </a:extLst>
          </p:cNvPr>
          <p:cNvSpPr>
            <a:spLocks noGrp="1"/>
          </p:cNvSpPr>
          <p:nvPr>
            <p:ph type="title"/>
          </p:nvPr>
        </p:nvSpPr>
        <p:spPr/>
        <p:txBody>
          <a:bodyPr/>
          <a:lstStyle/>
          <a:p>
            <a:r>
              <a:rPr lang="es-ES" dirty="0"/>
              <a:t>Algunas de las aplicaciones de</a:t>
            </a:r>
          </a:p>
        </p:txBody>
      </p:sp>
      <p:pic>
        <p:nvPicPr>
          <p:cNvPr id="7" name="Imagen 6">
            <a:extLst>
              <a:ext uri="{FF2B5EF4-FFF2-40B4-BE49-F238E27FC236}">
                <a16:creationId xmlns:a16="http://schemas.microsoft.com/office/drawing/2014/main" id="{2E01A789-AC83-4FAC-B717-E2758F473CED}"/>
              </a:ext>
            </a:extLst>
          </p:cNvPr>
          <p:cNvPicPr>
            <a:picLocks noChangeAspect="1"/>
          </p:cNvPicPr>
          <p:nvPr/>
        </p:nvPicPr>
        <p:blipFill>
          <a:blip r:embed="rId3"/>
          <a:stretch>
            <a:fillRect/>
          </a:stretch>
        </p:blipFill>
        <p:spPr>
          <a:xfrm>
            <a:off x="10886828" y="6386286"/>
            <a:ext cx="1305172" cy="471714"/>
          </a:xfrm>
          <a:prstGeom prst="rect">
            <a:avLst/>
          </a:prstGeom>
        </p:spPr>
      </p:pic>
      <p:pic>
        <p:nvPicPr>
          <p:cNvPr id="10" name="Marcador de contenido 9">
            <a:extLst>
              <a:ext uri="{FF2B5EF4-FFF2-40B4-BE49-F238E27FC236}">
                <a16:creationId xmlns:a16="http://schemas.microsoft.com/office/drawing/2014/main" id="{55EAC819-5411-4A77-B8FD-2AD94B5D93E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97280" y="2050460"/>
            <a:ext cx="5091700" cy="3819397"/>
          </a:xfrm>
        </p:spPr>
      </p:pic>
      <p:pic>
        <p:nvPicPr>
          <p:cNvPr id="6" name="Imagen 5">
            <a:extLst>
              <a:ext uri="{FF2B5EF4-FFF2-40B4-BE49-F238E27FC236}">
                <a16:creationId xmlns:a16="http://schemas.microsoft.com/office/drawing/2014/main" id="{2A29C31E-7DD3-4FB7-A139-13D0A85CAF56}"/>
              </a:ext>
            </a:extLst>
          </p:cNvPr>
          <p:cNvPicPr>
            <a:picLocks noChangeAspect="1"/>
          </p:cNvPicPr>
          <p:nvPr/>
        </p:nvPicPr>
        <p:blipFill>
          <a:blip r:embed="rId3"/>
          <a:stretch>
            <a:fillRect/>
          </a:stretch>
        </p:blipFill>
        <p:spPr>
          <a:xfrm>
            <a:off x="8379529" y="888247"/>
            <a:ext cx="2746198" cy="992528"/>
          </a:xfrm>
          <a:prstGeom prst="rect">
            <a:avLst/>
          </a:prstGeom>
        </p:spPr>
      </p:pic>
      <p:pic>
        <p:nvPicPr>
          <p:cNvPr id="8" name="Imagen 7">
            <a:extLst>
              <a:ext uri="{FF2B5EF4-FFF2-40B4-BE49-F238E27FC236}">
                <a16:creationId xmlns:a16="http://schemas.microsoft.com/office/drawing/2014/main" id="{02CE2F6F-026B-4EC6-985E-1945883E523C}"/>
              </a:ext>
            </a:extLst>
          </p:cNvPr>
          <p:cNvPicPr>
            <a:picLocks noChangeAspect="1"/>
          </p:cNvPicPr>
          <p:nvPr/>
        </p:nvPicPr>
        <p:blipFill rotWithShape="1">
          <a:blip r:embed="rId5"/>
          <a:srcRect l="21016" t="19176" r="22507" b="24604"/>
          <a:stretch/>
        </p:blipFill>
        <p:spPr>
          <a:xfrm>
            <a:off x="6188980" y="2863121"/>
            <a:ext cx="5550926" cy="3106632"/>
          </a:xfrm>
          <a:prstGeom prst="rect">
            <a:avLst/>
          </a:prstGeom>
        </p:spPr>
      </p:pic>
    </p:spTree>
    <p:extLst>
      <p:ext uri="{BB962C8B-B14F-4D97-AF65-F5344CB8AC3E}">
        <p14:creationId xmlns:p14="http://schemas.microsoft.com/office/powerpoint/2010/main" val="1286901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E753C6-E130-4B2F-ABDB-13B7D3D4ED67}"/>
              </a:ext>
            </a:extLst>
          </p:cNvPr>
          <p:cNvSpPr>
            <a:spLocks noGrp="1"/>
          </p:cNvSpPr>
          <p:nvPr>
            <p:ph type="title"/>
          </p:nvPr>
        </p:nvSpPr>
        <p:spPr>
          <a:xfrm>
            <a:off x="1097280" y="225291"/>
            <a:ext cx="10058400" cy="1450757"/>
          </a:xfrm>
        </p:spPr>
        <p:txBody>
          <a:bodyPr/>
          <a:lstStyle/>
          <a:p>
            <a:r>
              <a:rPr lang="es-ES" dirty="0"/>
              <a:t>Algunas de las aplicaciones de</a:t>
            </a:r>
          </a:p>
        </p:txBody>
      </p:sp>
      <p:pic>
        <p:nvPicPr>
          <p:cNvPr id="7" name="Imagen 6">
            <a:extLst>
              <a:ext uri="{FF2B5EF4-FFF2-40B4-BE49-F238E27FC236}">
                <a16:creationId xmlns:a16="http://schemas.microsoft.com/office/drawing/2014/main" id="{2E01A789-AC83-4FAC-B717-E2758F473CED}"/>
              </a:ext>
            </a:extLst>
          </p:cNvPr>
          <p:cNvPicPr>
            <a:picLocks noChangeAspect="1"/>
          </p:cNvPicPr>
          <p:nvPr/>
        </p:nvPicPr>
        <p:blipFill>
          <a:blip r:embed="rId3"/>
          <a:stretch>
            <a:fillRect/>
          </a:stretch>
        </p:blipFill>
        <p:spPr>
          <a:xfrm>
            <a:off x="10886828" y="6386286"/>
            <a:ext cx="1305172" cy="471714"/>
          </a:xfrm>
          <a:prstGeom prst="rect">
            <a:avLst/>
          </a:prstGeom>
        </p:spPr>
      </p:pic>
      <p:pic>
        <p:nvPicPr>
          <p:cNvPr id="6" name="Imagen 5">
            <a:extLst>
              <a:ext uri="{FF2B5EF4-FFF2-40B4-BE49-F238E27FC236}">
                <a16:creationId xmlns:a16="http://schemas.microsoft.com/office/drawing/2014/main" id="{2A29C31E-7DD3-4FB7-A139-13D0A85CAF56}"/>
              </a:ext>
            </a:extLst>
          </p:cNvPr>
          <p:cNvPicPr>
            <a:picLocks noChangeAspect="1"/>
          </p:cNvPicPr>
          <p:nvPr/>
        </p:nvPicPr>
        <p:blipFill>
          <a:blip r:embed="rId3"/>
          <a:stretch>
            <a:fillRect/>
          </a:stretch>
        </p:blipFill>
        <p:spPr>
          <a:xfrm>
            <a:off x="8379529" y="888247"/>
            <a:ext cx="2746198" cy="992528"/>
          </a:xfrm>
          <a:prstGeom prst="rect">
            <a:avLst/>
          </a:prstGeom>
        </p:spPr>
      </p:pic>
      <p:pic>
        <p:nvPicPr>
          <p:cNvPr id="8" name="Imagen 7">
            <a:extLst>
              <a:ext uri="{FF2B5EF4-FFF2-40B4-BE49-F238E27FC236}">
                <a16:creationId xmlns:a16="http://schemas.microsoft.com/office/drawing/2014/main" id="{B4FE9538-90AF-4344-86C4-CE70C43501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3018" y="2050461"/>
            <a:ext cx="5091701" cy="3819397"/>
          </a:xfrm>
          <a:prstGeom prst="rect">
            <a:avLst/>
          </a:prstGeom>
        </p:spPr>
      </p:pic>
      <p:pic>
        <p:nvPicPr>
          <p:cNvPr id="9" name="Marcador de contenido 3">
            <a:extLst>
              <a:ext uri="{FF2B5EF4-FFF2-40B4-BE49-F238E27FC236}">
                <a16:creationId xmlns:a16="http://schemas.microsoft.com/office/drawing/2014/main" id="{6DB9640C-01B2-4639-A28F-BB22ADEE14EB}"/>
              </a:ext>
            </a:extLst>
          </p:cNvPr>
          <p:cNvPicPr>
            <a:picLocks noGrp="1" noChangeAspect="1"/>
          </p:cNvPicPr>
          <p:nvPr>
            <p:ph idx="1"/>
          </p:nvPr>
        </p:nvPicPr>
        <p:blipFill rotWithShape="1">
          <a:blip r:embed="rId5"/>
          <a:srcRect l="22275" t="19932" r="22485" b="11405"/>
          <a:stretch/>
        </p:blipFill>
        <p:spPr>
          <a:xfrm>
            <a:off x="1036281" y="2398864"/>
            <a:ext cx="4966737" cy="3470994"/>
          </a:xfrm>
          <a:prstGeom prst="rect">
            <a:avLst/>
          </a:prstGeom>
        </p:spPr>
      </p:pic>
    </p:spTree>
    <p:extLst>
      <p:ext uri="{BB962C8B-B14F-4D97-AF65-F5344CB8AC3E}">
        <p14:creationId xmlns:p14="http://schemas.microsoft.com/office/powerpoint/2010/main" val="16518101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E01A789-AC83-4FAC-B717-E2758F473CED}"/>
              </a:ext>
            </a:extLst>
          </p:cNvPr>
          <p:cNvPicPr>
            <a:picLocks noChangeAspect="1"/>
          </p:cNvPicPr>
          <p:nvPr/>
        </p:nvPicPr>
        <p:blipFill>
          <a:blip r:embed="rId3"/>
          <a:stretch>
            <a:fillRect/>
          </a:stretch>
        </p:blipFill>
        <p:spPr>
          <a:xfrm>
            <a:off x="10886828" y="6386286"/>
            <a:ext cx="1305172" cy="471714"/>
          </a:xfrm>
          <a:prstGeom prst="rect">
            <a:avLst/>
          </a:prstGeom>
        </p:spPr>
      </p:pic>
      <p:pic>
        <p:nvPicPr>
          <p:cNvPr id="6" name="Marcador de contenido 5">
            <a:extLst>
              <a:ext uri="{FF2B5EF4-FFF2-40B4-BE49-F238E27FC236}">
                <a16:creationId xmlns:a16="http://schemas.microsoft.com/office/drawing/2014/main" id="{6606FF2F-5E04-429F-B26C-5EDE34F437C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586734" y="2148973"/>
            <a:ext cx="5018531" cy="3764511"/>
          </a:xfrm>
        </p:spPr>
      </p:pic>
      <p:sp>
        <p:nvSpPr>
          <p:cNvPr id="9" name="Título 1">
            <a:extLst>
              <a:ext uri="{FF2B5EF4-FFF2-40B4-BE49-F238E27FC236}">
                <a16:creationId xmlns:a16="http://schemas.microsoft.com/office/drawing/2014/main" id="{9DB90105-9346-4B7F-92C8-C267A549ED2F}"/>
              </a:ext>
            </a:extLst>
          </p:cNvPr>
          <p:cNvSpPr txBox="1">
            <a:spLocks/>
          </p:cNvSpPr>
          <p:nvPr/>
        </p:nvSpPr>
        <p:spPr>
          <a:xfrm>
            <a:off x="1077469" y="225414"/>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dirty="0"/>
              <a:t>Algunas de las aplicaciones de</a:t>
            </a:r>
          </a:p>
        </p:txBody>
      </p:sp>
      <p:pic>
        <p:nvPicPr>
          <p:cNvPr id="10" name="Imagen 9">
            <a:extLst>
              <a:ext uri="{FF2B5EF4-FFF2-40B4-BE49-F238E27FC236}">
                <a16:creationId xmlns:a16="http://schemas.microsoft.com/office/drawing/2014/main" id="{E7905A50-5B82-40DC-8B5C-DA94C92D1C9F}"/>
              </a:ext>
            </a:extLst>
          </p:cNvPr>
          <p:cNvPicPr>
            <a:picLocks noChangeAspect="1"/>
          </p:cNvPicPr>
          <p:nvPr/>
        </p:nvPicPr>
        <p:blipFill>
          <a:blip r:embed="rId3"/>
          <a:stretch>
            <a:fillRect/>
          </a:stretch>
        </p:blipFill>
        <p:spPr>
          <a:xfrm>
            <a:off x="8379529" y="888247"/>
            <a:ext cx="2746198" cy="992528"/>
          </a:xfrm>
          <a:prstGeom prst="rect">
            <a:avLst/>
          </a:prstGeom>
        </p:spPr>
      </p:pic>
    </p:spTree>
    <p:extLst>
      <p:ext uri="{BB962C8B-B14F-4D97-AF65-F5344CB8AC3E}">
        <p14:creationId xmlns:p14="http://schemas.microsoft.com/office/powerpoint/2010/main" val="1986288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E01A789-AC83-4FAC-B717-E2758F473CED}"/>
              </a:ext>
            </a:extLst>
          </p:cNvPr>
          <p:cNvPicPr>
            <a:picLocks noChangeAspect="1"/>
          </p:cNvPicPr>
          <p:nvPr/>
        </p:nvPicPr>
        <p:blipFill>
          <a:blip r:embed="rId3"/>
          <a:stretch>
            <a:fillRect/>
          </a:stretch>
        </p:blipFill>
        <p:spPr>
          <a:xfrm>
            <a:off x="10886828" y="6386286"/>
            <a:ext cx="1305172" cy="471714"/>
          </a:xfrm>
          <a:prstGeom prst="rect">
            <a:avLst/>
          </a:prstGeom>
        </p:spPr>
      </p:pic>
      <p:pic>
        <p:nvPicPr>
          <p:cNvPr id="8" name="Imagen 7">
            <a:extLst>
              <a:ext uri="{FF2B5EF4-FFF2-40B4-BE49-F238E27FC236}">
                <a16:creationId xmlns:a16="http://schemas.microsoft.com/office/drawing/2014/main" id="{068AD89C-3326-4D17-9C5B-451E9FBADF7E}"/>
              </a:ext>
            </a:extLst>
          </p:cNvPr>
          <p:cNvPicPr>
            <a:picLocks noChangeAspect="1"/>
          </p:cNvPicPr>
          <p:nvPr/>
        </p:nvPicPr>
        <p:blipFill>
          <a:blip r:embed="rId4"/>
          <a:stretch>
            <a:fillRect/>
          </a:stretch>
        </p:blipFill>
        <p:spPr>
          <a:xfrm>
            <a:off x="5696262" y="1921946"/>
            <a:ext cx="5459418" cy="4080289"/>
          </a:xfrm>
          <a:prstGeom prst="rect">
            <a:avLst/>
          </a:prstGeom>
        </p:spPr>
      </p:pic>
      <p:sp>
        <p:nvSpPr>
          <p:cNvPr id="4" name="Marcador de contenido 3">
            <a:extLst>
              <a:ext uri="{FF2B5EF4-FFF2-40B4-BE49-F238E27FC236}">
                <a16:creationId xmlns:a16="http://schemas.microsoft.com/office/drawing/2014/main" id="{D1661179-0DAA-43EF-B724-95C49FF4B2C3}"/>
              </a:ext>
            </a:extLst>
          </p:cNvPr>
          <p:cNvSpPr>
            <a:spLocks noGrp="1"/>
          </p:cNvSpPr>
          <p:nvPr>
            <p:ph idx="1"/>
          </p:nvPr>
        </p:nvSpPr>
        <p:spPr>
          <a:xfrm>
            <a:off x="1097280" y="2113612"/>
            <a:ext cx="4254209" cy="3755481"/>
          </a:xfrm>
        </p:spPr>
        <p:txBody>
          <a:bodyPr>
            <a:noAutofit/>
          </a:bodyPr>
          <a:lstStyle/>
          <a:p>
            <a:pPr algn="just"/>
            <a:r>
              <a:rPr lang="es-ES" b="1" dirty="0" err="1"/>
              <a:t>Fall</a:t>
            </a:r>
            <a:r>
              <a:rPr lang="es-ES" b="1" dirty="0"/>
              <a:t> </a:t>
            </a:r>
            <a:r>
              <a:rPr lang="es-ES" b="1" dirty="0" err="1"/>
              <a:t>Early</a:t>
            </a:r>
            <a:r>
              <a:rPr lang="es-ES" b="1" dirty="0"/>
              <a:t> </a:t>
            </a:r>
            <a:r>
              <a:rPr lang="es-ES" b="1" dirty="0" err="1"/>
              <a:t>Notice</a:t>
            </a:r>
            <a:r>
              <a:rPr lang="es-ES" b="1" dirty="0"/>
              <a:t> and Position System (FENPS) – Sistema de Notificación temprana de caídas y posicionamiento.</a:t>
            </a:r>
            <a:endParaRPr lang="es-ES" dirty="0"/>
          </a:p>
          <a:p>
            <a:pPr algn="just"/>
            <a:r>
              <a:rPr lang="es-ES" sz="1600" dirty="0"/>
              <a:t>FENPS es un proyecto de </a:t>
            </a:r>
            <a:r>
              <a:rPr lang="es-ES" sz="1600" dirty="0" err="1"/>
              <a:t>AlfaIoT</a:t>
            </a:r>
            <a:r>
              <a:rPr lang="es-ES" sz="1600" dirty="0"/>
              <a:t> y la comunidad </a:t>
            </a:r>
            <a:r>
              <a:rPr lang="es-ES" sz="1600" dirty="0" err="1"/>
              <a:t>maker</a:t>
            </a:r>
            <a:r>
              <a:rPr lang="es-ES" sz="1600" dirty="0"/>
              <a:t> de Salamanca para ancianos y personas dependientes en general.</a:t>
            </a:r>
          </a:p>
          <a:p>
            <a:pPr algn="just"/>
            <a:r>
              <a:rPr lang="es-ES" sz="1600" dirty="0"/>
              <a:t>Permite la alerta temprana por desorientación o caída de estas personas. Avisando en cualquiera de sus dispositivos a familiares, instituciones o asociaciones preocupadas por su bienestar.</a:t>
            </a:r>
          </a:p>
        </p:txBody>
      </p:sp>
      <p:sp>
        <p:nvSpPr>
          <p:cNvPr id="10" name="Título 1">
            <a:extLst>
              <a:ext uri="{FF2B5EF4-FFF2-40B4-BE49-F238E27FC236}">
                <a16:creationId xmlns:a16="http://schemas.microsoft.com/office/drawing/2014/main" id="{31EEE2B7-B50B-4288-A771-B6CF038EF447}"/>
              </a:ext>
            </a:extLst>
          </p:cNvPr>
          <p:cNvSpPr txBox="1">
            <a:spLocks/>
          </p:cNvSpPr>
          <p:nvPr/>
        </p:nvSpPr>
        <p:spPr>
          <a:xfrm>
            <a:off x="1097280" y="272526"/>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dirty="0"/>
              <a:t>Proyectos en marcha en Salamanca</a:t>
            </a:r>
          </a:p>
        </p:txBody>
      </p:sp>
      <p:pic>
        <p:nvPicPr>
          <p:cNvPr id="12" name="Shape 144">
            <a:extLst>
              <a:ext uri="{FF2B5EF4-FFF2-40B4-BE49-F238E27FC236}">
                <a16:creationId xmlns:a16="http://schemas.microsoft.com/office/drawing/2014/main" id="{C33E7336-B3EC-468B-818D-330EB91835D9}"/>
              </a:ext>
            </a:extLst>
          </p:cNvPr>
          <p:cNvPicPr preferRelativeResize="0"/>
          <p:nvPr/>
        </p:nvPicPr>
        <p:blipFill>
          <a:blip r:embed="rId5">
            <a:alphaModFix/>
          </a:blip>
          <a:stretch>
            <a:fillRect/>
          </a:stretch>
        </p:blipFill>
        <p:spPr>
          <a:xfrm>
            <a:off x="3445498" y="5229947"/>
            <a:ext cx="2054855" cy="798398"/>
          </a:xfrm>
          <a:prstGeom prst="rect">
            <a:avLst/>
          </a:prstGeom>
          <a:noFill/>
          <a:ln>
            <a:noFill/>
          </a:ln>
        </p:spPr>
      </p:pic>
      <p:pic>
        <p:nvPicPr>
          <p:cNvPr id="13" name="Shape 145">
            <a:extLst>
              <a:ext uri="{FF2B5EF4-FFF2-40B4-BE49-F238E27FC236}">
                <a16:creationId xmlns:a16="http://schemas.microsoft.com/office/drawing/2014/main" id="{124F0C33-4A69-4C5B-9E74-51893F225006}"/>
              </a:ext>
            </a:extLst>
          </p:cNvPr>
          <p:cNvPicPr preferRelativeResize="0"/>
          <p:nvPr/>
        </p:nvPicPr>
        <p:blipFill>
          <a:blip r:embed="rId6">
            <a:alphaModFix/>
          </a:blip>
          <a:stretch>
            <a:fillRect/>
          </a:stretch>
        </p:blipFill>
        <p:spPr>
          <a:xfrm>
            <a:off x="9782581" y="4502597"/>
            <a:ext cx="1205438" cy="1285800"/>
          </a:xfrm>
          <a:prstGeom prst="rect">
            <a:avLst/>
          </a:prstGeom>
          <a:noFill/>
          <a:ln>
            <a:noFill/>
          </a:ln>
        </p:spPr>
      </p:pic>
      <p:pic>
        <p:nvPicPr>
          <p:cNvPr id="14" name="Shape 146">
            <a:extLst>
              <a:ext uri="{FF2B5EF4-FFF2-40B4-BE49-F238E27FC236}">
                <a16:creationId xmlns:a16="http://schemas.microsoft.com/office/drawing/2014/main" id="{138A8359-D7ED-4A51-A2B2-A2C2C7271B8E}"/>
              </a:ext>
            </a:extLst>
          </p:cNvPr>
          <p:cNvPicPr preferRelativeResize="0"/>
          <p:nvPr/>
        </p:nvPicPr>
        <p:blipFill>
          <a:blip r:embed="rId7">
            <a:alphaModFix/>
          </a:blip>
          <a:stretch>
            <a:fillRect/>
          </a:stretch>
        </p:blipFill>
        <p:spPr>
          <a:xfrm>
            <a:off x="1097280" y="5229948"/>
            <a:ext cx="887630" cy="798397"/>
          </a:xfrm>
          <a:prstGeom prst="rect">
            <a:avLst/>
          </a:prstGeom>
          <a:noFill/>
          <a:ln>
            <a:noFill/>
          </a:ln>
        </p:spPr>
      </p:pic>
      <p:sp>
        <p:nvSpPr>
          <p:cNvPr id="15" name="CuadroTexto 14">
            <a:extLst>
              <a:ext uri="{FF2B5EF4-FFF2-40B4-BE49-F238E27FC236}">
                <a16:creationId xmlns:a16="http://schemas.microsoft.com/office/drawing/2014/main" id="{97F881F5-462F-4882-82CE-DB3241BC4CF0}"/>
              </a:ext>
            </a:extLst>
          </p:cNvPr>
          <p:cNvSpPr txBox="1"/>
          <p:nvPr/>
        </p:nvSpPr>
        <p:spPr>
          <a:xfrm>
            <a:off x="1927140" y="5263571"/>
            <a:ext cx="1528583" cy="738664"/>
          </a:xfrm>
          <a:prstGeom prst="rect">
            <a:avLst/>
          </a:prstGeom>
          <a:noFill/>
        </p:spPr>
        <p:txBody>
          <a:bodyPr wrap="square" rtlCol="0">
            <a:spAutoFit/>
          </a:bodyPr>
          <a:lstStyle/>
          <a:p>
            <a:r>
              <a:rPr lang="es-ES" sz="1400" b="1" dirty="0">
                <a:solidFill>
                  <a:srgbClr val="0070C0"/>
                </a:solidFill>
                <a:latin typeface="Arial" panose="020B0604020202020204" pitchFamily="34" charset="0"/>
                <a:cs typeface="Arial" panose="020B0604020202020204" pitchFamily="34" charset="0"/>
              </a:rPr>
              <a:t>La Caja </a:t>
            </a:r>
            <a:br>
              <a:rPr lang="es-ES" sz="1400" b="1" dirty="0">
                <a:solidFill>
                  <a:srgbClr val="0070C0"/>
                </a:solidFill>
                <a:latin typeface="Arial" panose="020B0604020202020204" pitchFamily="34" charset="0"/>
                <a:cs typeface="Arial" panose="020B0604020202020204" pitchFamily="34" charset="0"/>
              </a:rPr>
            </a:br>
            <a:r>
              <a:rPr lang="es-ES" sz="1400" b="1" dirty="0">
                <a:solidFill>
                  <a:srgbClr val="0070C0"/>
                </a:solidFill>
                <a:latin typeface="Arial" panose="020B0604020202020204" pitchFamily="34" charset="0"/>
                <a:cs typeface="Arial" panose="020B0604020202020204" pitchFamily="34" charset="0"/>
              </a:rPr>
              <a:t>Maker </a:t>
            </a:r>
            <a:r>
              <a:rPr lang="es-ES" sz="1400" b="1" dirty="0" err="1">
                <a:solidFill>
                  <a:srgbClr val="0070C0"/>
                </a:solidFill>
                <a:latin typeface="Arial" panose="020B0604020202020204" pitchFamily="34" charset="0"/>
                <a:cs typeface="Arial" panose="020B0604020202020204" pitchFamily="34" charset="0"/>
              </a:rPr>
              <a:t>Space</a:t>
            </a:r>
            <a:br>
              <a:rPr lang="es-ES" sz="1400" b="1" dirty="0">
                <a:solidFill>
                  <a:srgbClr val="0070C0"/>
                </a:solidFill>
                <a:latin typeface="Arial" panose="020B0604020202020204" pitchFamily="34" charset="0"/>
                <a:cs typeface="Arial" panose="020B0604020202020204" pitchFamily="34" charset="0"/>
              </a:rPr>
            </a:br>
            <a:r>
              <a:rPr lang="es-ES" sz="1400" b="1" dirty="0">
                <a:solidFill>
                  <a:srgbClr val="0070C0"/>
                </a:solidFill>
                <a:latin typeface="Arial" panose="020B0604020202020204" pitchFamily="34" charset="0"/>
                <a:cs typeface="Arial" panose="020B0604020202020204" pitchFamily="34" charset="0"/>
              </a:rPr>
              <a:t>Salamanca </a:t>
            </a:r>
          </a:p>
        </p:txBody>
      </p:sp>
    </p:spTree>
    <p:extLst>
      <p:ext uri="{BB962C8B-B14F-4D97-AF65-F5344CB8AC3E}">
        <p14:creationId xmlns:p14="http://schemas.microsoft.com/office/powerpoint/2010/main" val="37912047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8D9893-F9F3-4EEA-A4B0-EEFE966BC034}"/>
              </a:ext>
            </a:extLst>
          </p:cNvPr>
          <p:cNvSpPr>
            <a:spLocks noGrp="1"/>
          </p:cNvSpPr>
          <p:nvPr>
            <p:ph type="title"/>
          </p:nvPr>
        </p:nvSpPr>
        <p:spPr/>
        <p:txBody>
          <a:bodyPr/>
          <a:lstStyle/>
          <a:p>
            <a:r>
              <a:rPr lang="es-ES" dirty="0"/>
              <a:t>Pero hay muchas más…</a:t>
            </a:r>
          </a:p>
        </p:txBody>
      </p:sp>
      <p:pic>
        <p:nvPicPr>
          <p:cNvPr id="4" name="Imagen 3">
            <a:extLst>
              <a:ext uri="{FF2B5EF4-FFF2-40B4-BE49-F238E27FC236}">
                <a16:creationId xmlns:a16="http://schemas.microsoft.com/office/drawing/2014/main" id="{FCFB310C-78BD-4A9C-9772-1AF1F77EA581}"/>
              </a:ext>
            </a:extLst>
          </p:cNvPr>
          <p:cNvPicPr>
            <a:picLocks noChangeAspect="1"/>
          </p:cNvPicPr>
          <p:nvPr/>
        </p:nvPicPr>
        <p:blipFill>
          <a:blip r:embed="rId2"/>
          <a:stretch>
            <a:fillRect/>
          </a:stretch>
        </p:blipFill>
        <p:spPr>
          <a:xfrm>
            <a:off x="10886828" y="6386286"/>
            <a:ext cx="1305172" cy="471714"/>
          </a:xfrm>
          <a:prstGeom prst="rect">
            <a:avLst/>
          </a:prstGeom>
        </p:spPr>
      </p:pic>
      <p:pic>
        <p:nvPicPr>
          <p:cNvPr id="8" name="Marcador de contenido 7">
            <a:extLst>
              <a:ext uri="{FF2B5EF4-FFF2-40B4-BE49-F238E27FC236}">
                <a16:creationId xmlns:a16="http://schemas.microsoft.com/office/drawing/2014/main" id="{728B005A-03A4-45E4-BFDE-B44301FAF4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82095" y="4010834"/>
            <a:ext cx="3438525" cy="2105025"/>
          </a:xfrm>
        </p:spPr>
      </p:pic>
      <p:pic>
        <p:nvPicPr>
          <p:cNvPr id="10" name="Imagen 9">
            <a:extLst>
              <a:ext uri="{FF2B5EF4-FFF2-40B4-BE49-F238E27FC236}">
                <a16:creationId xmlns:a16="http://schemas.microsoft.com/office/drawing/2014/main" id="{83E0382D-C334-4FDC-8B40-A4DDB298D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7360" y="3092196"/>
            <a:ext cx="1097280" cy="673608"/>
          </a:xfrm>
          <a:prstGeom prst="rect">
            <a:avLst/>
          </a:prstGeom>
        </p:spPr>
      </p:pic>
      <p:pic>
        <p:nvPicPr>
          <p:cNvPr id="12" name="Imagen 11">
            <a:extLst>
              <a:ext uri="{FF2B5EF4-FFF2-40B4-BE49-F238E27FC236}">
                <a16:creationId xmlns:a16="http://schemas.microsoft.com/office/drawing/2014/main" id="{53BBCA46-2F54-47B8-B99D-9CE98CA39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7360" y="3092196"/>
            <a:ext cx="1097280" cy="673608"/>
          </a:xfrm>
          <a:prstGeom prst="rect">
            <a:avLst/>
          </a:prstGeom>
        </p:spPr>
      </p:pic>
      <p:pic>
        <p:nvPicPr>
          <p:cNvPr id="14" name="Imagen 13">
            <a:extLst>
              <a:ext uri="{FF2B5EF4-FFF2-40B4-BE49-F238E27FC236}">
                <a16:creationId xmlns:a16="http://schemas.microsoft.com/office/drawing/2014/main" id="{B78CF9C4-4E5E-46B7-8B7C-CE652CDBF0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9825" y="2727325"/>
            <a:ext cx="2292350" cy="1403350"/>
          </a:xfrm>
          <a:prstGeom prst="rect">
            <a:avLst/>
          </a:prstGeom>
        </p:spPr>
      </p:pic>
      <p:pic>
        <p:nvPicPr>
          <p:cNvPr id="16" name="Imagen 15">
            <a:extLst>
              <a:ext uri="{FF2B5EF4-FFF2-40B4-BE49-F238E27FC236}">
                <a16:creationId xmlns:a16="http://schemas.microsoft.com/office/drawing/2014/main" id="{9A3D3C84-2EBE-43D5-9331-0CFC5B0DA1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6737" y="2376487"/>
            <a:ext cx="3438525" cy="2105025"/>
          </a:xfrm>
          <a:prstGeom prst="rect">
            <a:avLst/>
          </a:prstGeom>
        </p:spPr>
      </p:pic>
      <p:pic>
        <p:nvPicPr>
          <p:cNvPr id="18" name="Imagen 17">
            <a:extLst>
              <a:ext uri="{FF2B5EF4-FFF2-40B4-BE49-F238E27FC236}">
                <a16:creationId xmlns:a16="http://schemas.microsoft.com/office/drawing/2014/main" id="{067D96F9-76B6-4F0F-A515-94CF494B34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45836" y="3092196"/>
            <a:ext cx="1100328" cy="673608"/>
          </a:xfrm>
          <a:prstGeom prst="rect">
            <a:avLst/>
          </a:prstGeom>
        </p:spPr>
      </p:pic>
      <p:pic>
        <p:nvPicPr>
          <p:cNvPr id="20" name="Imagen 19">
            <a:extLst>
              <a:ext uri="{FF2B5EF4-FFF2-40B4-BE49-F238E27FC236}">
                <a16:creationId xmlns:a16="http://schemas.microsoft.com/office/drawing/2014/main" id="{C81EB1E6-981B-4C66-9EDC-854C8BC38F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45836" y="3092196"/>
            <a:ext cx="1100328" cy="673608"/>
          </a:xfrm>
          <a:prstGeom prst="rect">
            <a:avLst/>
          </a:prstGeom>
        </p:spPr>
      </p:pic>
      <p:pic>
        <p:nvPicPr>
          <p:cNvPr id="22" name="Imagen 21">
            <a:extLst>
              <a:ext uri="{FF2B5EF4-FFF2-40B4-BE49-F238E27FC236}">
                <a16:creationId xmlns:a16="http://schemas.microsoft.com/office/drawing/2014/main" id="{7552E51B-A4EB-4899-B86B-D8005D5A3D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47360" y="3092196"/>
            <a:ext cx="1097280" cy="673608"/>
          </a:xfrm>
          <a:prstGeom prst="rect">
            <a:avLst/>
          </a:prstGeom>
        </p:spPr>
      </p:pic>
      <p:pic>
        <p:nvPicPr>
          <p:cNvPr id="24" name="Imagen 23">
            <a:extLst>
              <a:ext uri="{FF2B5EF4-FFF2-40B4-BE49-F238E27FC236}">
                <a16:creationId xmlns:a16="http://schemas.microsoft.com/office/drawing/2014/main" id="{DF166318-8624-40A2-B03D-6DB3636F7CB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76737" y="2376487"/>
            <a:ext cx="3438525" cy="2105025"/>
          </a:xfrm>
          <a:prstGeom prst="rect">
            <a:avLst/>
          </a:prstGeom>
        </p:spPr>
      </p:pic>
      <p:pic>
        <p:nvPicPr>
          <p:cNvPr id="26" name="Imagen 25">
            <a:extLst>
              <a:ext uri="{FF2B5EF4-FFF2-40B4-BE49-F238E27FC236}">
                <a16:creationId xmlns:a16="http://schemas.microsoft.com/office/drawing/2014/main" id="{F23EDE70-A6BB-4D02-B197-662CFA8D56E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76737" y="2376487"/>
            <a:ext cx="3438525" cy="2105025"/>
          </a:xfrm>
          <a:prstGeom prst="rect">
            <a:avLst/>
          </a:prstGeom>
        </p:spPr>
      </p:pic>
      <p:pic>
        <p:nvPicPr>
          <p:cNvPr id="28" name="Imagen 27">
            <a:extLst>
              <a:ext uri="{FF2B5EF4-FFF2-40B4-BE49-F238E27FC236}">
                <a16:creationId xmlns:a16="http://schemas.microsoft.com/office/drawing/2014/main" id="{9E3B0254-735D-4D9D-8F5C-779E79165DD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76737" y="2376487"/>
            <a:ext cx="3438525" cy="2105025"/>
          </a:xfrm>
          <a:prstGeom prst="rect">
            <a:avLst/>
          </a:prstGeom>
        </p:spPr>
      </p:pic>
      <p:pic>
        <p:nvPicPr>
          <p:cNvPr id="30" name="Imagen 29">
            <a:extLst>
              <a:ext uri="{FF2B5EF4-FFF2-40B4-BE49-F238E27FC236}">
                <a16:creationId xmlns:a16="http://schemas.microsoft.com/office/drawing/2014/main" id="{AFF0C41F-FEA4-439A-AFDD-BAB5F69C58A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45836" y="3092196"/>
            <a:ext cx="1100328" cy="673608"/>
          </a:xfrm>
          <a:prstGeom prst="rect">
            <a:avLst/>
          </a:prstGeom>
        </p:spPr>
      </p:pic>
      <p:pic>
        <p:nvPicPr>
          <p:cNvPr id="32" name="Imagen 31">
            <a:extLst>
              <a:ext uri="{FF2B5EF4-FFF2-40B4-BE49-F238E27FC236}">
                <a16:creationId xmlns:a16="http://schemas.microsoft.com/office/drawing/2014/main" id="{E35121A9-2E65-4AF1-9A4B-9A67B5A11B5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376737" y="2376487"/>
            <a:ext cx="3438525" cy="2105025"/>
          </a:xfrm>
          <a:prstGeom prst="rect">
            <a:avLst/>
          </a:prstGeom>
        </p:spPr>
      </p:pic>
      <p:pic>
        <p:nvPicPr>
          <p:cNvPr id="34" name="Imagen 33">
            <a:extLst>
              <a:ext uri="{FF2B5EF4-FFF2-40B4-BE49-F238E27FC236}">
                <a16:creationId xmlns:a16="http://schemas.microsoft.com/office/drawing/2014/main" id="{2796927A-0739-4BEF-BFFE-17F174D35C3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376737" y="2376487"/>
            <a:ext cx="3438525" cy="2105025"/>
          </a:xfrm>
          <a:prstGeom prst="rect">
            <a:avLst/>
          </a:prstGeom>
        </p:spPr>
      </p:pic>
      <p:pic>
        <p:nvPicPr>
          <p:cNvPr id="36" name="Imagen 35">
            <a:extLst>
              <a:ext uri="{FF2B5EF4-FFF2-40B4-BE49-F238E27FC236}">
                <a16:creationId xmlns:a16="http://schemas.microsoft.com/office/drawing/2014/main" id="{88426025-77E2-4726-9295-1466570BB6C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376737" y="2376487"/>
            <a:ext cx="3438525" cy="2105025"/>
          </a:xfrm>
          <a:prstGeom prst="rect">
            <a:avLst/>
          </a:prstGeom>
        </p:spPr>
      </p:pic>
      <p:pic>
        <p:nvPicPr>
          <p:cNvPr id="38" name="Imagen 37">
            <a:extLst>
              <a:ext uri="{FF2B5EF4-FFF2-40B4-BE49-F238E27FC236}">
                <a16:creationId xmlns:a16="http://schemas.microsoft.com/office/drawing/2014/main" id="{E54FAE89-7D21-482B-9E89-B6FCC4C0A79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376737" y="2376487"/>
            <a:ext cx="3438525" cy="2105025"/>
          </a:xfrm>
          <a:prstGeom prst="rect">
            <a:avLst/>
          </a:prstGeom>
        </p:spPr>
      </p:pic>
      <p:pic>
        <p:nvPicPr>
          <p:cNvPr id="40" name="Imagen 39">
            <a:extLst>
              <a:ext uri="{FF2B5EF4-FFF2-40B4-BE49-F238E27FC236}">
                <a16:creationId xmlns:a16="http://schemas.microsoft.com/office/drawing/2014/main" id="{3725C38B-2257-4250-92D9-440C6F2EA76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47360" y="3092196"/>
            <a:ext cx="1097280" cy="673608"/>
          </a:xfrm>
          <a:prstGeom prst="rect">
            <a:avLst/>
          </a:prstGeom>
        </p:spPr>
      </p:pic>
      <p:pic>
        <p:nvPicPr>
          <p:cNvPr id="42" name="Imagen 41">
            <a:extLst>
              <a:ext uri="{FF2B5EF4-FFF2-40B4-BE49-F238E27FC236}">
                <a16:creationId xmlns:a16="http://schemas.microsoft.com/office/drawing/2014/main" id="{F4FC7D75-03BE-41B7-A993-F7F49793DC0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376737" y="2376487"/>
            <a:ext cx="3438525" cy="2105025"/>
          </a:xfrm>
          <a:prstGeom prst="rect">
            <a:avLst/>
          </a:prstGeom>
        </p:spPr>
      </p:pic>
      <p:pic>
        <p:nvPicPr>
          <p:cNvPr id="46" name="Imagen 45">
            <a:extLst>
              <a:ext uri="{FF2B5EF4-FFF2-40B4-BE49-F238E27FC236}">
                <a16:creationId xmlns:a16="http://schemas.microsoft.com/office/drawing/2014/main" id="{05496075-3BA0-406E-9DE7-73BFDA8B0B8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206755" y="1876940"/>
            <a:ext cx="3438525" cy="2105025"/>
          </a:xfrm>
          <a:prstGeom prst="rect">
            <a:avLst/>
          </a:prstGeom>
        </p:spPr>
      </p:pic>
      <p:pic>
        <p:nvPicPr>
          <p:cNvPr id="48" name="Imagen 47">
            <a:extLst>
              <a:ext uri="{FF2B5EF4-FFF2-40B4-BE49-F238E27FC236}">
                <a16:creationId xmlns:a16="http://schemas.microsoft.com/office/drawing/2014/main" id="{EBE12AB2-70DF-4811-918A-CA9F7CDF75B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815716" y="1876941"/>
            <a:ext cx="3438525" cy="2105025"/>
          </a:xfrm>
          <a:prstGeom prst="rect">
            <a:avLst/>
          </a:prstGeom>
        </p:spPr>
      </p:pic>
      <p:pic>
        <p:nvPicPr>
          <p:cNvPr id="50" name="Imagen 49">
            <a:extLst>
              <a:ext uri="{FF2B5EF4-FFF2-40B4-BE49-F238E27FC236}">
                <a16:creationId xmlns:a16="http://schemas.microsoft.com/office/drawing/2014/main" id="{42799D48-697C-4A73-89BB-6D1CF5FCFA0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034482" y="3983728"/>
            <a:ext cx="3438525" cy="2105025"/>
          </a:xfrm>
          <a:prstGeom prst="rect">
            <a:avLst/>
          </a:prstGeom>
        </p:spPr>
      </p:pic>
      <p:pic>
        <p:nvPicPr>
          <p:cNvPr id="52" name="Imagen 51">
            <a:extLst>
              <a:ext uri="{FF2B5EF4-FFF2-40B4-BE49-F238E27FC236}">
                <a16:creationId xmlns:a16="http://schemas.microsoft.com/office/drawing/2014/main" id="{166D8762-57F2-47C3-8EC1-A0084B95C3A7}"/>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988690" y="1876942"/>
            <a:ext cx="3531931" cy="2162207"/>
          </a:xfrm>
          <a:prstGeom prst="rect">
            <a:avLst/>
          </a:prstGeom>
        </p:spPr>
      </p:pic>
      <p:pic>
        <p:nvPicPr>
          <p:cNvPr id="56" name="Imagen 55">
            <a:extLst>
              <a:ext uri="{FF2B5EF4-FFF2-40B4-BE49-F238E27FC236}">
                <a16:creationId xmlns:a16="http://schemas.microsoft.com/office/drawing/2014/main" id="{A4BC9511-3285-48AC-B817-77216BE7F13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675426" y="4578677"/>
            <a:ext cx="2504883" cy="1533460"/>
          </a:xfrm>
          <a:prstGeom prst="rect">
            <a:avLst/>
          </a:prstGeom>
        </p:spPr>
      </p:pic>
      <p:pic>
        <p:nvPicPr>
          <p:cNvPr id="58" name="Imagen 57">
            <a:extLst>
              <a:ext uri="{FF2B5EF4-FFF2-40B4-BE49-F238E27FC236}">
                <a16:creationId xmlns:a16="http://schemas.microsoft.com/office/drawing/2014/main" id="{8D8BA5DC-139A-45A5-997F-3CC59E47FD9C}"/>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534622" y="1855113"/>
            <a:ext cx="2369787" cy="1450756"/>
          </a:xfrm>
          <a:prstGeom prst="rect">
            <a:avLst/>
          </a:prstGeom>
        </p:spPr>
      </p:pic>
      <p:pic>
        <p:nvPicPr>
          <p:cNvPr id="60" name="Imagen 59">
            <a:extLst>
              <a:ext uri="{FF2B5EF4-FFF2-40B4-BE49-F238E27FC236}">
                <a16:creationId xmlns:a16="http://schemas.microsoft.com/office/drawing/2014/main" id="{70BD2A50-EBD5-4C7E-A100-2CE964A36A7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201210" y="3981965"/>
            <a:ext cx="3477019" cy="2128591"/>
          </a:xfrm>
          <a:prstGeom prst="rect">
            <a:avLst/>
          </a:prstGeom>
        </p:spPr>
      </p:pic>
      <p:pic>
        <p:nvPicPr>
          <p:cNvPr id="62" name="Imagen 61">
            <a:extLst>
              <a:ext uri="{FF2B5EF4-FFF2-40B4-BE49-F238E27FC236}">
                <a16:creationId xmlns:a16="http://schemas.microsoft.com/office/drawing/2014/main" id="{A2EE809E-9F9F-4001-9A11-5B909318EEB4}"/>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045276" y="3414665"/>
            <a:ext cx="2481908" cy="1519395"/>
          </a:xfrm>
          <a:prstGeom prst="rect">
            <a:avLst/>
          </a:prstGeom>
        </p:spPr>
      </p:pic>
      <p:pic>
        <p:nvPicPr>
          <p:cNvPr id="44" name="Imagen 43">
            <a:extLst>
              <a:ext uri="{FF2B5EF4-FFF2-40B4-BE49-F238E27FC236}">
                <a16:creationId xmlns:a16="http://schemas.microsoft.com/office/drawing/2014/main" id="{5891D3A3-0BB2-489D-958B-08AAC81946D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545766" y="3414343"/>
            <a:ext cx="2504883" cy="1537720"/>
          </a:xfrm>
          <a:prstGeom prst="rect">
            <a:avLst/>
          </a:prstGeom>
        </p:spPr>
      </p:pic>
      <p:pic>
        <p:nvPicPr>
          <p:cNvPr id="54" name="Imagen 53">
            <a:extLst>
              <a:ext uri="{FF2B5EF4-FFF2-40B4-BE49-F238E27FC236}">
                <a16:creationId xmlns:a16="http://schemas.microsoft.com/office/drawing/2014/main" id="{2FC2F6DC-0FBA-427C-9F7E-7EA536C9EAEB}"/>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876885" y="3237460"/>
            <a:ext cx="2511841" cy="1537720"/>
          </a:xfrm>
          <a:prstGeom prst="rect">
            <a:avLst/>
          </a:prstGeom>
        </p:spPr>
      </p:pic>
    </p:spTree>
    <p:extLst>
      <p:ext uri="{BB962C8B-B14F-4D97-AF65-F5344CB8AC3E}">
        <p14:creationId xmlns:p14="http://schemas.microsoft.com/office/powerpoint/2010/main" val="34175262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A231B3-0C46-4166-B50F-F423811ADFAC}"/>
              </a:ext>
            </a:extLst>
          </p:cNvPr>
          <p:cNvSpPr>
            <a:spLocks noGrp="1"/>
          </p:cNvSpPr>
          <p:nvPr>
            <p:ph type="title"/>
          </p:nvPr>
        </p:nvSpPr>
        <p:spPr>
          <a:xfrm>
            <a:off x="1097279" y="286603"/>
            <a:ext cx="10310235" cy="1450757"/>
          </a:xfrm>
        </p:spPr>
        <p:txBody>
          <a:bodyPr/>
          <a:lstStyle/>
          <a:p>
            <a:r>
              <a:rPr lang="es-ES" dirty="0"/>
              <a:t>Tan sólo un último ejemplo:</a:t>
            </a:r>
            <a:br>
              <a:rPr lang="es-ES" dirty="0"/>
            </a:br>
            <a:r>
              <a:rPr lang="es-ES" dirty="0" err="1"/>
              <a:t>Waste</a:t>
            </a:r>
            <a:r>
              <a:rPr lang="es-ES" dirty="0"/>
              <a:t> Management </a:t>
            </a:r>
          </a:p>
        </p:txBody>
      </p:sp>
      <p:pic>
        <p:nvPicPr>
          <p:cNvPr id="4" name="Marcador de contenido 3">
            <a:extLst>
              <a:ext uri="{FF2B5EF4-FFF2-40B4-BE49-F238E27FC236}">
                <a16:creationId xmlns:a16="http://schemas.microsoft.com/office/drawing/2014/main" id="{9F1EB4ED-3D86-4935-A274-4FA17CC5CB98}"/>
              </a:ext>
            </a:extLst>
          </p:cNvPr>
          <p:cNvPicPr>
            <a:picLocks noGrp="1" noChangeAspect="1"/>
          </p:cNvPicPr>
          <p:nvPr>
            <p:ph idx="1"/>
          </p:nvPr>
        </p:nvPicPr>
        <p:blipFill rotWithShape="1">
          <a:blip r:embed="rId2"/>
          <a:srcRect l="12676" t="18861" r="14658" b="5281"/>
          <a:stretch/>
        </p:blipFill>
        <p:spPr>
          <a:xfrm>
            <a:off x="2300176" y="1807536"/>
            <a:ext cx="7591647" cy="4455631"/>
          </a:xfrm>
          <a:prstGeom prst="rect">
            <a:avLst/>
          </a:prstGeom>
        </p:spPr>
      </p:pic>
      <p:pic>
        <p:nvPicPr>
          <p:cNvPr id="5" name="Imagen 4">
            <a:extLst>
              <a:ext uri="{FF2B5EF4-FFF2-40B4-BE49-F238E27FC236}">
                <a16:creationId xmlns:a16="http://schemas.microsoft.com/office/drawing/2014/main" id="{226D2139-D45F-47CC-BCCC-7C7EB19275BE}"/>
              </a:ext>
            </a:extLst>
          </p:cNvPr>
          <p:cNvPicPr>
            <a:picLocks noChangeAspect="1"/>
          </p:cNvPicPr>
          <p:nvPr/>
        </p:nvPicPr>
        <p:blipFill>
          <a:blip r:embed="rId3"/>
          <a:stretch>
            <a:fillRect/>
          </a:stretch>
        </p:blipFill>
        <p:spPr>
          <a:xfrm>
            <a:off x="10886828" y="6386286"/>
            <a:ext cx="1305172" cy="471714"/>
          </a:xfrm>
          <a:prstGeom prst="rect">
            <a:avLst/>
          </a:prstGeom>
        </p:spPr>
      </p:pic>
    </p:spTree>
    <p:extLst>
      <p:ext uri="{BB962C8B-B14F-4D97-AF65-F5344CB8AC3E}">
        <p14:creationId xmlns:p14="http://schemas.microsoft.com/office/powerpoint/2010/main" val="18353988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A2AA89-9C72-4500-920F-59234D20FA5F}"/>
              </a:ext>
            </a:extLst>
          </p:cNvPr>
          <p:cNvSpPr>
            <a:spLocks noGrp="1"/>
          </p:cNvSpPr>
          <p:nvPr>
            <p:ph type="title"/>
          </p:nvPr>
        </p:nvSpPr>
        <p:spPr/>
        <p:txBody>
          <a:bodyPr>
            <a:normAutofit/>
          </a:bodyPr>
          <a:lstStyle/>
          <a:p>
            <a:r>
              <a:rPr lang="es-ES" sz="5600" dirty="0">
                <a:solidFill>
                  <a:srgbClr val="FF0000"/>
                </a:solidFill>
                <a:effectLst>
                  <a:outerShdw blurRad="38100" dist="38100" dir="2700000" algn="tl">
                    <a:srgbClr val="000000">
                      <a:alpha val="43137"/>
                    </a:srgbClr>
                  </a:outerShdw>
                </a:effectLst>
                <a:latin typeface="+mn-lt"/>
              </a:rPr>
              <a:t>Gracias por su atención</a:t>
            </a:r>
          </a:p>
        </p:txBody>
      </p:sp>
      <p:sp>
        <p:nvSpPr>
          <p:cNvPr id="3" name="Marcador de contenido 2">
            <a:extLst>
              <a:ext uri="{FF2B5EF4-FFF2-40B4-BE49-F238E27FC236}">
                <a16:creationId xmlns:a16="http://schemas.microsoft.com/office/drawing/2014/main" id="{58D1233E-0469-4D29-86E9-26693D7089E6}"/>
              </a:ext>
            </a:extLst>
          </p:cNvPr>
          <p:cNvSpPr>
            <a:spLocks noGrp="1"/>
          </p:cNvSpPr>
          <p:nvPr>
            <p:ph idx="1"/>
          </p:nvPr>
        </p:nvSpPr>
        <p:spPr/>
        <p:txBody>
          <a:bodyPr/>
          <a:lstStyle/>
          <a:p>
            <a:endParaRPr lang="es-ES" dirty="0"/>
          </a:p>
        </p:txBody>
      </p:sp>
      <p:pic>
        <p:nvPicPr>
          <p:cNvPr id="4" name="Imagen 3">
            <a:extLst>
              <a:ext uri="{FF2B5EF4-FFF2-40B4-BE49-F238E27FC236}">
                <a16:creationId xmlns:a16="http://schemas.microsoft.com/office/drawing/2014/main" id="{146DF754-EF77-4AF2-AE16-392A128C2D96}"/>
              </a:ext>
            </a:extLst>
          </p:cNvPr>
          <p:cNvPicPr>
            <a:picLocks noChangeAspect="1"/>
          </p:cNvPicPr>
          <p:nvPr/>
        </p:nvPicPr>
        <p:blipFill>
          <a:blip r:embed="rId2"/>
          <a:stretch>
            <a:fillRect/>
          </a:stretch>
        </p:blipFill>
        <p:spPr>
          <a:xfrm>
            <a:off x="10886828" y="6386286"/>
            <a:ext cx="1305172" cy="471714"/>
          </a:xfrm>
          <a:prstGeom prst="rect">
            <a:avLst/>
          </a:prstGeom>
        </p:spPr>
      </p:pic>
      <p:sp>
        <p:nvSpPr>
          <p:cNvPr id="5" name="Subtítulo 2">
            <a:extLst>
              <a:ext uri="{FF2B5EF4-FFF2-40B4-BE49-F238E27FC236}">
                <a16:creationId xmlns:a16="http://schemas.microsoft.com/office/drawing/2014/main" id="{76A802B6-4205-4542-A90A-C3BB2762FB51}"/>
              </a:ext>
            </a:extLst>
          </p:cNvPr>
          <p:cNvSpPr txBox="1">
            <a:spLocks/>
          </p:cNvSpPr>
          <p:nvPr/>
        </p:nvSpPr>
        <p:spPr>
          <a:xfrm>
            <a:off x="1097280" y="2487725"/>
            <a:ext cx="10058400" cy="2632916"/>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dirty="0"/>
              <a:t>Miguel Ángel Casanova González </a:t>
            </a:r>
            <a:r>
              <a:rPr lang="es-ES" b="1" dirty="0"/>
              <a:t>@</a:t>
            </a:r>
            <a:r>
              <a:rPr lang="es-ES" b="1" dirty="0" err="1"/>
              <a:t>MiguelACasanova</a:t>
            </a:r>
            <a:r>
              <a:rPr lang="es-ES" b="1" dirty="0"/>
              <a:t> </a:t>
            </a:r>
            <a:br>
              <a:rPr lang="es-ES" b="1" dirty="0"/>
            </a:br>
            <a:r>
              <a:rPr lang="es-ES" dirty="0"/>
              <a:t>responsable de Desarrollo e Inteligencia Artificial de </a:t>
            </a:r>
            <a:r>
              <a:rPr lang="es-ES" i="1" dirty="0"/>
              <a:t>Automatización del Internet de las Cosas, SL</a:t>
            </a:r>
            <a:r>
              <a:rPr lang="es-ES" dirty="0"/>
              <a:t> </a:t>
            </a:r>
            <a:r>
              <a:rPr lang="es-ES" b="1" dirty="0">
                <a:hlinkClick r:id="rId3"/>
              </a:rPr>
              <a:t>http://alfaiot.com</a:t>
            </a:r>
            <a:r>
              <a:rPr lang="es-ES" b="1" dirty="0"/>
              <a:t> @</a:t>
            </a:r>
            <a:r>
              <a:rPr lang="es-ES" b="1" dirty="0" err="1"/>
              <a:t>alfaIoT</a:t>
            </a:r>
            <a:endParaRPr lang="es-ES" b="1" dirty="0"/>
          </a:p>
          <a:p>
            <a:r>
              <a:rPr lang="es-ES" dirty="0"/>
              <a:t>CEO de </a:t>
            </a:r>
            <a:r>
              <a:rPr lang="es-ES" i="1" dirty="0"/>
              <a:t>SIMAC Mundo Digital, SL   </a:t>
            </a:r>
            <a:r>
              <a:rPr lang="es-ES" b="1" dirty="0">
                <a:hlinkClick r:id="rId4"/>
              </a:rPr>
              <a:t>http://simac.es</a:t>
            </a:r>
            <a:r>
              <a:rPr lang="es-ES" b="1" dirty="0"/>
              <a:t> @SIMACMD </a:t>
            </a:r>
            <a:br>
              <a:rPr lang="es-ES" b="1" dirty="0"/>
            </a:br>
            <a:r>
              <a:rPr lang="es-ES" dirty="0"/>
              <a:t>empresa perteneciente a</a:t>
            </a:r>
            <a:r>
              <a:rPr lang="es-ES" i="1" dirty="0"/>
              <a:t> </a:t>
            </a:r>
            <a:r>
              <a:rPr lang="es-ES" i="1" dirty="0" err="1"/>
              <a:t>Aetical</a:t>
            </a:r>
            <a:r>
              <a:rPr lang="es-ES" i="1" dirty="0"/>
              <a:t>   </a:t>
            </a:r>
            <a:r>
              <a:rPr lang="es-ES" b="1" dirty="0">
                <a:hlinkClick r:id="rId5"/>
              </a:rPr>
              <a:t>https://www.aetical.com/</a:t>
            </a:r>
            <a:r>
              <a:rPr lang="es-ES" b="1" dirty="0"/>
              <a:t> @AETICAL</a:t>
            </a:r>
          </a:p>
          <a:p>
            <a:r>
              <a:rPr lang="es-ES" dirty="0"/>
              <a:t>Presidente de La Caja Maker </a:t>
            </a:r>
            <a:r>
              <a:rPr lang="es-ES" dirty="0" err="1"/>
              <a:t>Space</a:t>
            </a:r>
            <a:r>
              <a:rPr lang="es-ES" dirty="0"/>
              <a:t> Salamanca:   </a:t>
            </a:r>
            <a:r>
              <a:rPr lang="es-ES" b="1" dirty="0">
                <a:hlinkClick r:id="rId6"/>
              </a:rPr>
              <a:t>http://lacajamakerspace.org</a:t>
            </a:r>
            <a:endParaRPr lang="es-ES" b="1" dirty="0"/>
          </a:p>
          <a:p>
            <a:r>
              <a:rPr lang="es-ES" dirty="0"/>
              <a:t>Iniciador de TTN Salamanca:   </a:t>
            </a:r>
            <a:r>
              <a:rPr lang="es-ES" b="1" dirty="0">
                <a:hlinkClick r:id="rId7"/>
              </a:rPr>
              <a:t>https://www.thethingsnetwork.org/community/salamanca/</a:t>
            </a:r>
            <a:r>
              <a:rPr lang="es-ES" b="1" dirty="0"/>
              <a:t> </a:t>
            </a:r>
          </a:p>
        </p:txBody>
      </p:sp>
      <p:pic>
        <p:nvPicPr>
          <p:cNvPr id="6" name="Imagen 5">
            <a:extLst>
              <a:ext uri="{FF2B5EF4-FFF2-40B4-BE49-F238E27FC236}">
                <a16:creationId xmlns:a16="http://schemas.microsoft.com/office/drawing/2014/main" id="{229E2EE5-8146-4515-B8A6-5633C7686319}"/>
              </a:ext>
            </a:extLst>
          </p:cNvPr>
          <p:cNvPicPr>
            <a:picLocks noChangeAspect="1"/>
          </p:cNvPicPr>
          <p:nvPr/>
        </p:nvPicPr>
        <p:blipFill rotWithShape="1">
          <a:blip r:embed="rId8">
            <a:extLst>
              <a:ext uri="{28A0092B-C50C-407E-A947-70E740481C1C}">
                <a14:useLocalDpi xmlns:a14="http://schemas.microsoft.com/office/drawing/2010/main" val="0"/>
              </a:ext>
            </a:extLst>
          </a:blip>
          <a:srcRect b="26856"/>
          <a:stretch/>
        </p:blipFill>
        <p:spPr>
          <a:xfrm>
            <a:off x="8703474" y="5025051"/>
            <a:ext cx="2505075" cy="978274"/>
          </a:xfrm>
          <a:prstGeom prst="rect">
            <a:avLst/>
          </a:prstGeom>
        </p:spPr>
      </p:pic>
      <p:pic>
        <p:nvPicPr>
          <p:cNvPr id="7" name="Imagen 6">
            <a:extLst>
              <a:ext uri="{FF2B5EF4-FFF2-40B4-BE49-F238E27FC236}">
                <a16:creationId xmlns:a16="http://schemas.microsoft.com/office/drawing/2014/main" id="{B7503D27-AA2D-4F35-B881-A6921BCDCA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7921" y="4364970"/>
            <a:ext cx="2505075" cy="2505075"/>
          </a:xfrm>
          <a:prstGeom prst="rect">
            <a:avLst/>
          </a:prstGeom>
        </p:spPr>
      </p:pic>
      <p:pic>
        <p:nvPicPr>
          <p:cNvPr id="8" name="Imagen 7">
            <a:extLst>
              <a:ext uri="{FF2B5EF4-FFF2-40B4-BE49-F238E27FC236}">
                <a16:creationId xmlns:a16="http://schemas.microsoft.com/office/drawing/2014/main" id="{E44A0547-5F4B-427C-9447-ADC17EEA1194}"/>
              </a:ext>
            </a:extLst>
          </p:cNvPr>
          <p:cNvPicPr>
            <a:picLocks noChangeAspect="1"/>
          </p:cNvPicPr>
          <p:nvPr/>
        </p:nvPicPr>
        <p:blipFill>
          <a:blip r:embed="rId2"/>
          <a:stretch>
            <a:fillRect/>
          </a:stretch>
        </p:blipFill>
        <p:spPr>
          <a:xfrm>
            <a:off x="1227909" y="5120641"/>
            <a:ext cx="2749534" cy="993734"/>
          </a:xfrm>
          <a:prstGeom prst="rect">
            <a:avLst/>
          </a:prstGeom>
        </p:spPr>
      </p:pic>
      <p:pic>
        <p:nvPicPr>
          <p:cNvPr id="9" name="Picture 2" descr="http://startupole.eu/2018/wp-content/uploads/2017/06/SO18-horiz-fecha-1024x422.jpg">
            <a:extLst>
              <a:ext uri="{FF2B5EF4-FFF2-40B4-BE49-F238E27FC236}">
                <a16:creationId xmlns:a16="http://schemas.microsoft.com/office/drawing/2014/main" id="{15656552-CDCE-44A0-919C-2B78DA33253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75296" y="690620"/>
            <a:ext cx="3380384" cy="1393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41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05C702-2449-48E8-805F-6F2786DFB22F}"/>
              </a:ext>
            </a:extLst>
          </p:cNvPr>
          <p:cNvSpPr>
            <a:spLocks noGrp="1"/>
          </p:cNvSpPr>
          <p:nvPr>
            <p:ph type="title"/>
          </p:nvPr>
        </p:nvSpPr>
        <p:spPr>
          <a:xfrm>
            <a:off x="1097279" y="286603"/>
            <a:ext cx="10427611" cy="1450757"/>
          </a:xfrm>
        </p:spPr>
        <p:txBody>
          <a:bodyPr/>
          <a:lstStyle/>
          <a:p>
            <a:r>
              <a:rPr lang="es-ES" dirty="0"/>
              <a:t>Redes Inalámbricas actuales y futuras…</a:t>
            </a:r>
          </a:p>
        </p:txBody>
      </p:sp>
      <p:pic>
        <p:nvPicPr>
          <p:cNvPr id="5" name="Imagen 4">
            <a:extLst>
              <a:ext uri="{FF2B5EF4-FFF2-40B4-BE49-F238E27FC236}">
                <a16:creationId xmlns:a16="http://schemas.microsoft.com/office/drawing/2014/main" id="{5A1A4A66-E06B-4E7F-B35F-26B7B14B49E6}"/>
              </a:ext>
            </a:extLst>
          </p:cNvPr>
          <p:cNvPicPr>
            <a:picLocks noChangeAspect="1"/>
          </p:cNvPicPr>
          <p:nvPr/>
        </p:nvPicPr>
        <p:blipFill>
          <a:blip r:embed="rId3"/>
          <a:stretch>
            <a:fillRect/>
          </a:stretch>
        </p:blipFill>
        <p:spPr>
          <a:xfrm>
            <a:off x="10886828" y="6386286"/>
            <a:ext cx="1305172" cy="471714"/>
          </a:xfrm>
          <a:prstGeom prst="rect">
            <a:avLst/>
          </a:prstGeom>
        </p:spPr>
      </p:pic>
      <p:pic>
        <p:nvPicPr>
          <p:cNvPr id="2050" name="Picture 2" descr="Resultado de imagen de sigfox lora nb-iot">
            <a:extLst>
              <a:ext uri="{FF2B5EF4-FFF2-40B4-BE49-F238E27FC236}">
                <a16:creationId xmlns:a16="http://schemas.microsoft.com/office/drawing/2014/main" id="{E8E24336-454B-4912-99E4-0069656B5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865" y="1790600"/>
            <a:ext cx="10476270" cy="4542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888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332D06-A777-493F-9751-510B55076E84}"/>
              </a:ext>
            </a:extLst>
          </p:cNvPr>
          <p:cNvSpPr>
            <a:spLocks noGrp="1"/>
          </p:cNvSpPr>
          <p:nvPr>
            <p:ph type="title"/>
          </p:nvPr>
        </p:nvSpPr>
        <p:spPr/>
        <p:txBody>
          <a:bodyPr/>
          <a:lstStyle/>
          <a:p>
            <a:r>
              <a:rPr lang="es-ES" b="1" dirty="0"/>
              <a:t>Ventaja de </a:t>
            </a:r>
            <a:r>
              <a:rPr lang="es-ES" b="1" dirty="0" err="1"/>
              <a:t>LoRa</a:t>
            </a:r>
            <a:r>
              <a:rPr lang="es-ES" b="1" dirty="0"/>
              <a:t> frente a otras tecnologías LPWAN</a:t>
            </a:r>
            <a:endParaRPr lang="es-ES" dirty="0"/>
          </a:p>
        </p:txBody>
      </p:sp>
      <p:sp>
        <p:nvSpPr>
          <p:cNvPr id="3" name="Marcador de contenido 2">
            <a:extLst>
              <a:ext uri="{FF2B5EF4-FFF2-40B4-BE49-F238E27FC236}">
                <a16:creationId xmlns:a16="http://schemas.microsoft.com/office/drawing/2014/main" id="{247C4C0A-6FDC-4DEF-B475-47C52B2DE0C4}"/>
              </a:ext>
            </a:extLst>
          </p:cNvPr>
          <p:cNvSpPr>
            <a:spLocks noGrp="1"/>
          </p:cNvSpPr>
          <p:nvPr>
            <p:ph idx="1"/>
          </p:nvPr>
        </p:nvSpPr>
        <p:spPr/>
        <p:txBody>
          <a:bodyPr>
            <a:normAutofit/>
          </a:bodyPr>
          <a:lstStyle/>
          <a:p>
            <a:pPr marL="0" lvl="0" indent="0" algn="just" eaLnBrk="0" fontAlgn="base" hangingPunct="0">
              <a:lnSpc>
                <a:spcPct val="100000"/>
              </a:lnSpc>
              <a:spcBef>
                <a:spcPct val="0"/>
              </a:spcBef>
              <a:spcAft>
                <a:spcPct val="0"/>
              </a:spcAft>
              <a:buNone/>
            </a:pPr>
            <a:endParaRPr kumimoji="0" lang="es-ES" altLang="es-ES" sz="2400" b="0" i="0" u="none" strike="noStrike" cap="none" normalizeH="0" baseline="0" dirty="0">
              <a:ln>
                <a:noFill/>
              </a:ln>
              <a:solidFill>
                <a:schemeClr val="tx1"/>
              </a:solidFill>
              <a:effectLst/>
              <a:latin typeface="medium-content-serif-font"/>
            </a:endParaRPr>
          </a:p>
          <a:p>
            <a:pPr marL="742950" lvl="1" indent="-285750"/>
            <a:r>
              <a:rPr kumimoji="0" lang="es-ES" altLang="es-ES" sz="2400" b="0" i="0" u="none" strike="noStrike" cap="none" normalizeH="0" baseline="0" dirty="0">
                <a:ln>
                  <a:noFill/>
                </a:ln>
                <a:solidFill>
                  <a:schemeClr val="tx1"/>
                </a:solidFill>
                <a:effectLst/>
                <a:latin typeface="medium-content-serif-font"/>
              </a:rPr>
              <a:t>Alta tolerancia a las interferencias</a:t>
            </a:r>
          </a:p>
          <a:p>
            <a:pPr marL="742950" lvl="1" indent="-285750"/>
            <a:r>
              <a:rPr kumimoji="0" lang="es-ES" altLang="es-ES" sz="2400" b="0" i="0" u="none" strike="noStrike" cap="none" normalizeH="0" baseline="0" dirty="0">
                <a:ln>
                  <a:noFill/>
                </a:ln>
                <a:solidFill>
                  <a:schemeClr val="tx1"/>
                </a:solidFill>
                <a:effectLst/>
                <a:latin typeface="medium-content-serif-font"/>
              </a:rPr>
              <a:t>Alta sensibilidad para recibir datos (-168dB)</a:t>
            </a:r>
          </a:p>
          <a:p>
            <a:pPr marL="742950" lvl="1" indent="-285750"/>
            <a:r>
              <a:rPr kumimoji="0" lang="es-ES" altLang="es-ES" sz="2400" b="0" i="0" u="none" strike="noStrike" cap="none" normalizeH="0" baseline="0" dirty="0">
                <a:ln>
                  <a:noFill/>
                </a:ln>
                <a:solidFill>
                  <a:schemeClr val="tx1"/>
                </a:solidFill>
                <a:effectLst/>
                <a:latin typeface="medium-content-serif-font"/>
              </a:rPr>
              <a:t>Basado en modulación </a:t>
            </a:r>
            <a:r>
              <a:rPr kumimoji="0" lang="es-ES" altLang="es-ES" sz="2400" b="0" i="1" u="none" strike="noStrike" cap="none" normalizeH="0" baseline="0" dirty="0" err="1">
                <a:ln>
                  <a:noFill/>
                </a:ln>
                <a:solidFill>
                  <a:schemeClr val="tx1"/>
                </a:solidFill>
                <a:effectLst/>
                <a:latin typeface="medium-content-serif-font"/>
              </a:rPr>
              <a:t>chirp</a:t>
            </a:r>
            <a:endParaRPr kumimoji="0" lang="es-ES" altLang="es-ES" sz="2400" b="0" i="1" u="none" strike="noStrike" cap="none" normalizeH="0" baseline="0" dirty="0">
              <a:ln>
                <a:noFill/>
              </a:ln>
              <a:solidFill>
                <a:schemeClr val="tx1"/>
              </a:solidFill>
              <a:effectLst/>
              <a:latin typeface="medium-content-serif-font"/>
            </a:endParaRPr>
          </a:p>
          <a:p>
            <a:pPr marL="742950" lvl="1" indent="-285750"/>
            <a:r>
              <a:rPr kumimoji="0" lang="es-ES" altLang="es-ES" sz="2400" b="0" i="0" u="none" strike="noStrike" cap="none" normalizeH="0" baseline="0" dirty="0">
                <a:ln>
                  <a:noFill/>
                </a:ln>
                <a:solidFill>
                  <a:schemeClr val="tx1"/>
                </a:solidFill>
                <a:effectLst/>
                <a:latin typeface="medium-content-serif-font"/>
              </a:rPr>
              <a:t>Bajo Consumo (hasta 10 años con una batería)</a:t>
            </a:r>
          </a:p>
          <a:p>
            <a:pPr marL="742950" lvl="1" indent="-285750"/>
            <a:r>
              <a:rPr kumimoji="0" lang="es-ES" altLang="es-ES" sz="2400" b="0" i="0" u="none" strike="noStrike" cap="none" normalizeH="0" baseline="0" dirty="0">
                <a:ln>
                  <a:noFill/>
                </a:ln>
                <a:solidFill>
                  <a:schemeClr val="tx1"/>
                </a:solidFill>
                <a:effectLst/>
                <a:latin typeface="medium-content-serif-font"/>
              </a:rPr>
              <a:t>Largo alcance 10 a 20km</a:t>
            </a:r>
          </a:p>
          <a:p>
            <a:pPr marL="742950" lvl="1" indent="-285750"/>
            <a:r>
              <a:rPr kumimoji="0" lang="es-ES" altLang="es-ES" sz="2400" b="0" i="0" u="none" strike="noStrike" cap="none" normalizeH="0" baseline="0" dirty="0">
                <a:ln>
                  <a:noFill/>
                </a:ln>
                <a:solidFill>
                  <a:schemeClr val="tx1"/>
                </a:solidFill>
                <a:effectLst/>
                <a:latin typeface="medium-content-serif-font"/>
              </a:rPr>
              <a:t>Baja transferencia de datos (hasta 255 bytes)</a:t>
            </a:r>
          </a:p>
          <a:p>
            <a:pPr marL="742950" lvl="1" indent="-285750"/>
            <a:r>
              <a:rPr kumimoji="0" lang="es-ES" altLang="es-ES" sz="2400" b="0" i="0" u="none" strike="noStrike" cap="none" normalizeH="0" baseline="0" dirty="0">
                <a:ln>
                  <a:noFill/>
                </a:ln>
                <a:solidFill>
                  <a:schemeClr val="tx1"/>
                </a:solidFill>
                <a:effectLst/>
                <a:latin typeface="medium-content-serif-font"/>
              </a:rPr>
              <a:t>Conexión punto a punto</a:t>
            </a:r>
          </a:p>
          <a:p>
            <a:pPr marL="742950" lvl="1" indent="-285750"/>
            <a:r>
              <a:rPr kumimoji="0" lang="es-ES" altLang="es-ES" sz="2400" b="0" i="0" u="none" strike="noStrike" cap="none" normalizeH="0" baseline="0" dirty="0">
                <a:ln>
                  <a:noFill/>
                </a:ln>
                <a:solidFill>
                  <a:schemeClr val="tx1"/>
                </a:solidFill>
                <a:effectLst/>
                <a:latin typeface="medium-content-serif-font"/>
              </a:rPr>
              <a:t>Frecuencias de trabajo: 915Mhz América, </a:t>
            </a:r>
            <a:r>
              <a:rPr kumimoji="0" lang="es-ES" altLang="es-ES" sz="2400" b="1" i="0" u="none" strike="noStrike" cap="none" normalizeH="0" baseline="0" dirty="0">
                <a:ln>
                  <a:noFill/>
                </a:ln>
                <a:solidFill>
                  <a:schemeClr val="tx1"/>
                </a:solidFill>
                <a:effectLst/>
                <a:latin typeface="medium-content-serif-font"/>
              </a:rPr>
              <a:t>868</a:t>
            </a:r>
            <a:r>
              <a:rPr kumimoji="0" lang="es-ES" altLang="es-ES" sz="2400" b="0" i="0" u="none" strike="noStrike" cap="none" normalizeH="0" baseline="0" dirty="0">
                <a:ln>
                  <a:noFill/>
                </a:ln>
                <a:solidFill>
                  <a:schemeClr val="tx1"/>
                </a:solidFill>
                <a:effectLst/>
                <a:latin typeface="medium-content-serif-font"/>
              </a:rPr>
              <a:t> Europa, 433 Asia</a:t>
            </a:r>
          </a:p>
          <a:p>
            <a:pPr marL="742950" lvl="1" indent="-285750"/>
            <a:endParaRPr lang="es-ES" altLang="es-ES" sz="1500" dirty="0">
              <a:latin typeface="medium-content-serif-font"/>
            </a:endParaRPr>
          </a:p>
          <a:p>
            <a:pPr marL="742950" lvl="1" indent="-285750"/>
            <a:endParaRPr kumimoji="0" lang="es-ES" altLang="es-ES" sz="1500" b="0" i="0" u="none" strike="noStrike" cap="none" normalizeH="0" baseline="0" dirty="0">
              <a:ln>
                <a:noFill/>
              </a:ln>
              <a:solidFill>
                <a:schemeClr val="tx1"/>
              </a:solidFill>
              <a:effectLst/>
              <a:latin typeface="medium-content-serif-font"/>
            </a:endParaRPr>
          </a:p>
        </p:txBody>
      </p:sp>
      <p:pic>
        <p:nvPicPr>
          <p:cNvPr id="4" name="Picture 3">
            <a:extLst>
              <a:ext uri="{FF2B5EF4-FFF2-40B4-BE49-F238E27FC236}">
                <a16:creationId xmlns:a16="http://schemas.microsoft.com/office/drawing/2014/main" id="{60A47794-0BB9-45E9-9236-8F71C597CE01}"/>
              </a:ext>
            </a:extLst>
          </p:cNvPr>
          <p:cNvPicPr>
            <a:picLocks noChangeAspect="1"/>
          </p:cNvPicPr>
          <p:nvPr/>
        </p:nvPicPr>
        <p:blipFill>
          <a:blip r:embed="rId3"/>
          <a:stretch>
            <a:fillRect/>
          </a:stretch>
        </p:blipFill>
        <p:spPr>
          <a:xfrm>
            <a:off x="8887477" y="3429000"/>
            <a:ext cx="2207243" cy="1361133"/>
          </a:xfrm>
          <a:prstGeom prst="rect">
            <a:avLst/>
          </a:prstGeom>
        </p:spPr>
      </p:pic>
      <p:pic>
        <p:nvPicPr>
          <p:cNvPr id="5" name="Imagen 4">
            <a:extLst>
              <a:ext uri="{FF2B5EF4-FFF2-40B4-BE49-F238E27FC236}">
                <a16:creationId xmlns:a16="http://schemas.microsoft.com/office/drawing/2014/main" id="{11AFCE5B-7AC7-4D7A-ACA6-66925510BF47}"/>
              </a:ext>
            </a:extLst>
          </p:cNvPr>
          <p:cNvPicPr>
            <a:picLocks noChangeAspect="1"/>
          </p:cNvPicPr>
          <p:nvPr/>
        </p:nvPicPr>
        <p:blipFill>
          <a:blip r:embed="rId4"/>
          <a:stretch>
            <a:fillRect/>
          </a:stretch>
        </p:blipFill>
        <p:spPr>
          <a:xfrm>
            <a:off x="10886828" y="6386286"/>
            <a:ext cx="1305172" cy="471714"/>
          </a:xfrm>
          <a:prstGeom prst="rect">
            <a:avLst/>
          </a:prstGeom>
        </p:spPr>
      </p:pic>
    </p:spTree>
    <p:extLst>
      <p:ext uri="{BB962C8B-B14F-4D97-AF65-F5344CB8AC3E}">
        <p14:creationId xmlns:p14="http://schemas.microsoft.com/office/powerpoint/2010/main" val="3784557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6B8F2F-187D-47BE-8450-41FAAA4AB614}"/>
              </a:ext>
            </a:extLst>
          </p:cNvPr>
          <p:cNvSpPr>
            <a:spLocks noGrp="1"/>
          </p:cNvSpPr>
          <p:nvPr>
            <p:ph type="title"/>
          </p:nvPr>
        </p:nvSpPr>
        <p:spPr>
          <a:xfrm>
            <a:off x="794824" y="286603"/>
            <a:ext cx="10360856" cy="1852748"/>
          </a:xfrm>
        </p:spPr>
        <p:txBody>
          <a:bodyPr/>
          <a:lstStyle/>
          <a:p>
            <a:r>
              <a:rPr lang="es-ES" altLang="es-ES" b="1" dirty="0" err="1">
                <a:latin typeface="medium-content-sans-serif-font"/>
              </a:rPr>
              <a:t>LoRaWAN</a:t>
            </a:r>
            <a:br>
              <a:rPr lang="es-ES" altLang="es-ES" b="1" dirty="0">
                <a:latin typeface="medium-content-sans-serif-font"/>
              </a:rPr>
            </a:br>
            <a:endParaRPr lang="es-ES" dirty="0"/>
          </a:p>
        </p:txBody>
      </p:sp>
      <p:sp>
        <p:nvSpPr>
          <p:cNvPr id="4" name="Rectángulo 3">
            <a:extLst>
              <a:ext uri="{FF2B5EF4-FFF2-40B4-BE49-F238E27FC236}">
                <a16:creationId xmlns:a16="http://schemas.microsoft.com/office/drawing/2014/main" id="{87F1D351-C6CE-4EB7-A002-44F86868705F}"/>
              </a:ext>
            </a:extLst>
          </p:cNvPr>
          <p:cNvSpPr/>
          <p:nvPr/>
        </p:nvSpPr>
        <p:spPr>
          <a:xfrm>
            <a:off x="838200" y="1690688"/>
            <a:ext cx="10360856" cy="4278094"/>
          </a:xfrm>
          <a:prstGeom prst="rect">
            <a:avLst/>
          </a:prstGeom>
        </p:spPr>
        <p:txBody>
          <a:bodyPr wrap="square">
            <a:spAutoFit/>
          </a:bodyPr>
          <a:lstStyle/>
          <a:p>
            <a:pPr lvl="0" eaLnBrk="0" fontAlgn="base" hangingPunct="0">
              <a:spcBef>
                <a:spcPct val="0"/>
              </a:spcBef>
              <a:spcAft>
                <a:spcPct val="0"/>
              </a:spcAft>
            </a:pPr>
            <a:r>
              <a:rPr lang="es-ES" altLang="es-ES" b="1" i="1" dirty="0" err="1">
                <a:latin typeface="medium-content-serif-font"/>
              </a:rPr>
              <a:t>LoRaWAN</a:t>
            </a:r>
            <a:r>
              <a:rPr lang="es-ES" altLang="es-ES" dirty="0">
                <a:latin typeface="medium-content-serif-font"/>
              </a:rPr>
              <a:t> es un </a:t>
            </a:r>
            <a:r>
              <a:rPr lang="es-ES" altLang="es-ES" i="1" u="sng" dirty="0">
                <a:latin typeface="medium-content-serif-font"/>
              </a:rPr>
              <a:t>protocolo de red</a:t>
            </a:r>
            <a:r>
              <a:rPr lang="es-ES" altLang="es-ES" u="sng" dirty="0">
                <a:latin typeface="medium-content-serif-font"/>
              </a:rPr>
              <a:t> </a:t>
            </a:r>
            <a:r>
              <a:rPr lang="es-ES" altLang="es-ES" dirty="0">
                <a:latin typeface="medium-content-serif-font"/>
              </a:rPr>
              <a:t>que usa la tecnología </a:t>
            </a:r>
            <a:r>
              <a:rPr lang="es-ES" altLang="es-ES" b="1" dirty="0" err="1">
                <a:latin typeface="medium-content-serif-font"/>
              </a:rPr>
              <a:t>LoRa</a:t>
            </a:r>
            <a:r>
              <a:rPr lang="es-ES" altLang="es-ES" dirty="0">
                <a:latin typeface="medium-content-serif-font"/>
              </a:rPr>
              <a:t> para comunicar y administrar los dispositivos, se compone de dos partes principalmente: </a:t>
            </a:r>
            <a:r>
              <a:rPr lang="es-ES" altLang="es-ES" b="1" dirty="0" err="1">
                <a:latin typeface="medium-content-serif-font"/>
              </a:rPr>
              <a:t>gateways</a:t>
            </a:r>
            <a:r>
              <a:rPr lang="es-ES" altLang="es-ES" dirty="0">
                <a:latin typeface="medium-content-serif-font"/>
              </a:rPr>
              <a:t> y </a:t>
            </a:r>
            <a:r>
              <a:rPr lang="es-ES" altLang="es-ES" b="1" dirty="0">
                <a:latin typeface="medium-content-serif-font"/>
              </a:rPr>
              <a:t>nodos</a:t>
            </a:r>
            <a:r>
              <a:rPr lang="es-ES" altLang="es-ES" dirty="0">
                <a:latin typeface="medium-content-serif-font"/>
              </a:rPr>
              <a:t>, los primeros son los encargados de recibir y enviar información a los nodos y los segundos, son los dispositivos finales que envían y reciben información hacia el </a:t>
            </a:r>
            <a:r>
              <a:rPr lang="es-ES" altLang="es-ES" dirty="0" err="1">
                <a:latin typeface="medium-content-serif-font"/>
              </a:rPr>
              <a:t>gateway</a:t>
            </a:r>
            <a:r>
              <a:rPr lang="es-ES" altLang="es-ES" dirty="0">
                <a:latin typeface="medium-content-serif-font"/>
              </a:rPr>
              <a:t>.</a:t>
            </a:r>
            <a:endParaRPr kumimoji="0" lang="es-ES" altLang="es-ES" sz="1200" b="0" i="0" u="none" strike="noStrike" cap="none" normalizeH="0" baseline="0" dirty="0">
              <a:ln>
                <a:noFill/>
              </a:ln>
              <a:solidFill>
                <a:schemeClr val="tx1"/>
              </a:solidFill>
              <a:effectLst/>
            </a:endParaRPr>
          </a:p>
          <a:p>
            <a:pPr lvl="0" eaLnBrk="0" fontAlgn="base" hangingPunct="0">
              <a:spcBef>
                <a:spcPct val="0"/>
              </a:spcBef>
              <a:spcAft>
                <a:spcPct val="0"/>
              </a:spcAft>
            </a:pPr>
            <a:r>
              <a:rPr kumimoji="0" lang="es-ES" altLang="es-ES" sz="2000" b="0" i="0" u="none" strike="noStrike" cap="none" normalizeH="0" baseline="0" dirty="0">
                <a:ln>
                  <a:noFill/>
                </a:ln>
                <a:solidFill>
                  <a:schemeClr val="tx1"/>
                </a:solidFill>
                <a:effectLst/>
                <a:latin typeface="Arial" panose="020B0604020202020204" pitchFamily="34" charset="0"/>
              </a:rPr>
              <a:t> </a:t>
            </a:r>
          </a:p>
          <a:p>
            <a:pPr lvl="0" eaLnBrk="0" fontAlgn="base" hangingPunct="0">
              <a:spcBef>
                <a:spcPct val="0"/>
              </a:spcBef>
              <a:spcAft>
                <a:spcPct val="0"/>
              </a:spcAft>
            </a:pPr>
            <a:r>
              <a:rPr lang="es-ES" altLang="es-ES" dirty="0">
                <a:latin typeface="medium-content-serif-font"/>
              </a:rPr>
              <a:t>Las principales características de </a:t>
            </a:r>
            <a:r>
              <a:rPr lang="es-ES" altLang="es-ES" dirty="0" err="1">
                <a:latin typeface="medium-content-serif-font"/>
              </a:rPr>
              <a:t>LoRaWAN</a:t>
            </a:r>
            <a:r>
              <a:rPr lang="es-ES" altLang="es-ES" dirty="0">
                <a:latin typeface="medium-content-serif-font"/>
              </a:rPr>
              <a:t> son:</a:t>
            </a:r>
            <a:endParaRPr kumimoji="0" lang="es-ES" altLang="es-ES" sz="1200" b="0" i="0" u="none" strike="noStrike" cap="none" normalizeH="0" baseline="0" dirty="0">
              <a:ln>
                <a:noFill/>
              </a:ln>
              <a:solidFill>
                <a:schemeClr val="tx1"/>
              </a:solidFill>
              <a:effectLst/>
            </a:endParaRPr>
          </a:p>
          <a:p>
            <a:pPr lvl="1" eaLnBrk="0" fontAlgn="base" hangingPunct="0">
              <a:spcBef>
                <a:spcPct val="0"/>
              </a:spcBef>
              <a:spcAft>
                <a:spcPct val="0"/>
              </a:spcAft>
              <a:buFontTx/>
              <a:buChar char="•"/>
            </a:pPr>
            <a:r>
              <a:rPr lang="es-ES" altLang="es-ES" dirty="0">
                <a:latin typeface="medium-content-serif-font"/>
              </a:rPr>
              <a:t>Topología estrella</a:t>
            </a:r>
          </a:p>
          <a:p>
            <a:pPr lvl="1" eaLnBrk="0" fontAlgn="base" hangingPunct="0">
              <a:spcBef>
                <a:spcPct val="0"/>
              </a:spcBef>
              <a:spcAft>
                <a:spcPct val="0"/>
              </a:spcAft>
              <a:buFontTx/>
              <a:buChar char="•"/>
            </a:pPr>
            <a:r>
              <a:rPr lang="es-ES" altLang="es-ES" dirty="0">
                <a:latin typeface="medium-content-serif-font"/>
              </a:rPr>
              <a:t>Alcance de 10 a 15km en línea de vista</a:t>
            </a:r>
          </a:p>
          <a:p>
            <a:pPr lvl="1" eaLnBrk="0" fontAlgn="base" hangingPunct="0">
              <a:spcBef>
                <a:spcPct val="0"/>
              </a:spcBef>
              <a:spcAft>
                <a:spcPct val="0"/>
              </a:spcAft>
              <a:buFontTx/>
              <a:buChar char="•"/>
            </a:pPr>
            <a:r>
              <a:rPr lang="es-ES" altLang="es-ES" dirty="0">
                <a:latin typeface="medium-content-serif-font"/>
              </a:rPr>
              <a:t>Encriptación AES 128</a:t>
            </a:r>
          </a:p>
          <a:p>
            <a:pPr lvl="1" eaLnBrk="0" fontAlgn="base" hangingPunct="0">
              <a:spcBef>
                <a:spcPct val="0"/>
              </a:spcBef>
              <a:spcAft>
                <a:spcPct val="0"/>
              </a:spcAft>
              <a:buFontTx/>
              <a:buChar char="•"/>
            </a:pPr>
            <a:r>
              <a:rPr lang="es-ES" altLang="es-ES" dirty="0">
                <a:latin typeface="medium-content-serif-font"/>
              </a:rPr>
              <a:t>Soporte para 3 clases de nodos</a:t>
            </a:r>
          </a:p>
          <a:p>
            <a:pPr lvl="1" eaLnBrk="0" fontAlgn="base" hangingPunct="0">
              <a:spcBef>
                <a:spcPct val="0"/>
              </a:spcBef>
              <a:spcAft>
                <a:spcPct val="0"/>
              </a:spcAft>
              <a:buFontTx/>
              <a:buChar char="•"/>
            </a:pPr>
            <a:r>
              <a:rPr lang="es-ES" altLang="es-ES" dirty="0">
                <a:latin typeface="medium-content-serif-font"/>
              </a:rPr>
              <a:t>Administración de dispositivos</a:t>
            </a:r>
          </a:p>
          <a:p>
            <a:pPr lvl="1" eaLnBrk="0" fontAlgn="base" hangingPunct="0">
              <a:spcBef>
                <a:spcPct val="0"/>
              </a:spcBef>
              <a:spcAft>
                <a:spcPct val="0"/>
              </a:spcAft>
              <a:buFontTx/>
              <a:buChar char="•"/>
            </a:pPr>
            <a:r>
              <a:rPr lang="es-ES" altLang="es-ES" dirty="0">
                <a:latin typeface="medium-content-serif-font"/>
              </a:rPr>
              <a:t>Redes públicas y privadas</a:t>
            </a:r>
          </a:p>
          <a:p>
            <a:pPr lvl="1" eaLnBrk="0" fontAlgn="base" hangingPunct="0">
              <a:spcBef>
                <a:spcPct val="0"/>
              </a:spcBef>
              <a:spcAft>
                <a:spcPct val="0"/>
              </a:spcAft>
              <a:buFontTx/>
              <a:buChar char="•"/>
            </a:pPr>
            <a:r>
              <a:rPr lang="es-ES" altLang="es-ES" dirty="0">
                <a:latin typeface="medium-content-serif-font"/>
              </a:rPr>
              <a:t>Bajo consumo y largo alcance</a:t>
            </a:r>
          </a:p>
          <a:p>
            <a:pPr lvl="1" eaLnBrk="0" fontAlgn="base" hangingPunct="0">
              <a:spcBef>
                <a:spcPct val="0"/>
              </a:spcBef>
              <a:spcAft>
                <a:spcPct val="0"/>
              </a:spcAft>
              <a:buFontTx/>
              <a:buChar char="•"/>
            </a:pPr>
            <a:r>
              <a:rPr lang="es-ES" altLang="es-ES" dirty="0">
                <a:latin typeface="medium-content-serif-font"/>
              </a:rPr>
              <a:t>Baja transferencia de datos (hasta 242 bytes)</a:t>
            </a:r>
            <a:r>
              <a:rPr kumimoji="0" lang="es-ES" altLang="es-ES" sz="1200" b="0" i="0" u="none" strike="noStrike" cap="none" normalizeH="0" baseline="0" dirty="0">
                <a:ln>
                  <a:noFill/>
                </a:ln>
                <a:solidFill>
                  <a:schemeClr val="tx1"/>
                </a:solidFill>
                <a:effectLst/>
              </a:rPr>
              <a:t> </a:t>
            </a:r>
            <a:r>
              <a:rPr lang="es-ES" altLang="es-ES" dirty="0">
                <a:latin typeface="medium-content-sans-serif-font"/>
              </a:rPr>
              <a:t>                                                                                                                              </a:t>
            </a:r>
            <a:endParaRPr kumimoji="0" lang="es-ES" altLang="es-ES" sz="1200" b="0" i="0" u="none" strike="noStrike" cap="none" normalizeH="0" baseline="0" dirty="0">
              <a:ln>
                <a:noFill/>
              </a:ln>
              <a:solidFill>
                <a:schemeClr val="tx1"/>
              </a:solidFill>
              <a:effectLst/>
            </a:endParaRPr>
          </a:p>
        </p:txBody>
      </p:sp>
      <p:pic>
        <p:nvPicPr>
          <p:cNvPr id="5" name="Picture 2" descr="https://cdn-images-1.medium.com/max/800/0*9mXVNJE69vfa4XAD.">
            <a:extLst>
              <a:ext uri="{FF2B5EF4-FFF2-40B4-BE49-F238E27FC236}">
                <a16:creationId xmlns:a16="http://schemas.microsoft.com/office/drawing/2014/main" id="{035F2F23-323C-4A73-B5A1-23F0DB7FFE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6677" y="3705202"/>
            <a:ext cx="5587871" cy="226358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7CEE84A3-AE3E-42D6-9E82-1EDFF81E71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6775" y="1890284"/>
            <a:ext cx="4507674" cy="2263581"/>
          </a:xfrm>
          <a:prstGeom prst="rect">
            <a:avLst/>
          </a:prstGeom>
        </p:spPr>
      </p:pic>
      <p:pic>
        <p:nvPicPr>
          <p:cNvPr id="7" name="Imagen 6">
            <a:extLst>
              <a:ext uri="{FF2B5EF4-FFF2-40B4-BE49-F238E27FC236}">
                <a16:creationId xmlns:a16="http://schemas.microsoft.com/office/drawing/2014/main" id="{07C85DB2-258C-495C-80C4-D3B705C138CD}"/>
              </a:ext>
            </a:extLst>
          </p:cNvPr>
          <p:cNvPicPr>
            <a:picLocks noChangeAspect="1"/>
          </p:cNvPicPr>
          <p:nvPr/>
        </p:nvPicPr>
        <p:blipFill>
          <a:blip r:embed="rId5"/>
          <a:stretch>
            <a:fillRect/>
          </a:stretch>
        </p:blipFill>
        <p:spPr>
          <a:xfrm>
            <a:off x="10886828" y="6386286"/>
            <a:ext cx="1305172" cy="471714"/>
          </a:xfrm>
          <a:prstGeom prst="rect">
            <a:avLst/>
          </a:prstGeom>
        </p:spPr>
      </p:pic>
    </p:spTree>
    <p:extLst>
      <p:ext uri="{BB962C8B-B14F-4D97-AF65-F5344CB8AC3E}">
        <p14:creationId xmlns:p14="http://schemas.microsoft.com/office/powerpoint/2010/main" val="2053407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45463D-B2B6-42F1-8586-13D2A05A67A5}"/>
              </a:ext>
            </a:extLst>
          </p:cNvPr>
          <p:cNvSpPr>
            <a:spLocks noGrp="1"/>
          </p:cNvSpPr>
          <p:nvPr>
            <p:ph type="title"/>
          </p:nvPr>
        </p:nvSpPr>
        <p:spPr/>
        <p:txBody>
          <a:bodyPr/>
          <a:lstStyle/>
          <a:p>
            <a:r>
              <a:rPr lang="es-ES" dirty="0"/>
              <a:t>Estructura de red </a:t>
            </a:r>
            <a:r>
              <a:rPr lang="es-ES" dirty="0" err="1"/>
              <a:t>LoRaWAN</a:t>
            </a:r>
            <a:endParaRPr lang="es-ES" dirty="0"/>
          </a:p>
        </p:txBody>
      </p:sp>
      <p:pic>
        <p:nvPicPr>
          <p:cNvPr id="4" name="Picture 3" descr="https://cdn-images-1.medium.com/max/800/1*LnC1xybOndpJWJErAPFe8A.png">
            <a:extLst>
              <a:ext uri="{FF2B5EF4-FFF2-40B4-BE49-F238E27FC236}">
                <a16:creationId xmlns:a16="http://schemas.microsoft.com/office/drawing/2014/main" id="{99B4E15D-E978-4A19-B689-6F5CF2A3D1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952560" y="1892636"/>
            <a:ext cx="8286879" cy="4443839"/>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3C2C8926-CD1D-46E2-81C5-DE3A79A6DBD5}"/>
              </a:ext>
            </a:extLst>
          </p:cNvPr>
          <p:cNvPicPr>
            <a:picLocks noChangeAspect="1"/>
          </p:cNvPicPr>
          <p:nvPr/>
        </p:nvPicPr>
        <p:blipFill>
          <a:blip r:embed="rId3"/>
          <a:stretch>
            <a:fillRect/>
          </a:stretch>
        </p:blipFill>
        <p:spPr>
          <a:xfrm>
            <a:off x="10886828" y="6386286"/>
            <a:ext cx="1305172" cy="471714"/>
          </a:xfrm>
          <a:prstGeom prst="rect">
            <a:avLst/>
          </a:prstGeom>
        </p:spPr>
      </p:pic>
    </p:spTree>
    <p:extLst>
      <p:ext uri="{BB962C8B-B14F-4D97-AF65-F5344CB8AC3E}">
        <p14:creationId xmlns:p14="http://schemas.microsoft.com/office/powerpoint/2010/main" val="3711914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Resultado de imagen de lora platform">
            <a:extLst>
              <a:ext uri="{FF2B5EF4-FFF2-40B4-BE49-F238E27FC236}">
                <a16:creationId xmlns:a16="http://schemas.microsoft.com/office/drawing/2014/main" id="{384F42A5-1429-4DE4-AF0F-D9791935B3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43" r="5003"/>
          <a:stretch/>
        </p:blipFill>
        <p:spPr bwMode="auto">
          <a:xfrm>
            <a:off x="5312979" y="1845734"/>
            <a:ext cx="6511160" cy="413959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857851C-0094-48DE-8E8A-C4110C979B83}"/>
              </a:ext>
            </a:extLst>
          </p:cNvPr>
          <p:cNvSpPr>
            <a:spLocks noGrp="1"/>
          </p:cNvSpPr>
          <p:nvPr>
            <p:ph type="title"/>
          </p:nvPr>
        </p:nvSpPr>
        <p:spPr/>
        <p:txBody>
          <a:bodyPr/>
          <a:lstStyle/>
          <a:p>
            <a:r>
              <a:rPr lang="es-ES" b="1" dirty="0"/>
              <a:t>¿Dónde se puede usar </a:t>
            </a:r>
            <a:r>
              <a:rPr lang="es-ES" b="1" dirty="0" err="1"/>
              <a:t>LoRa</a:t>
            </a:r>
            <a:r>
              <a:rPr lang="es-ES" b="1" dirty="0"/>
              <a:t> o </a:t>
            </a:r>
            <a:r>
              <a:rPr lang="es-ES" b="1" dirty="0" err="1"/>
              <a:t>LoRaWAN</a:t>
            </a:r>
            <a:r>
              <a:rPr lang="es-ES" b="1" dirty="0"/>
              <a:t>?</a:t>
            </a:r>
            <a:endParaRPr lang="es-ES" dirty="0"/>
          </a:p>
        </p:txBody>
      </p:sp>
      <p:sp>
        <p:nvSpPr>
          <p:cNvPr id="3" name="Marcador de contenido 2">
            <a:extLst>
              <a:ext uri="{FF2B5EF4-FFF2-40B4-BE49-F238E27FC236}">
                <a16:creationId xmlns:a16="http://schemas.microsoft.com/office/drawing/2014/main" id="{3AC04EFA-B541-4878-9D26-D13E31690D5C}"/>
              </a:ext>
            </a:extLst>
          </p:cNvPr>
          <p:cNvSpPr>
            <a:spLocks noGrp="1"/>
          </p:cNvSpPr>
          <p:nvPr>
            <p:ph idx="1"/>
          </p:nvPr>
        </p:nvSpPr>
        <p:spPr>
          <a:xfrm>
            <a:off x="1097281" y="1845734"/>
            <a:ext cx="4058044" cy="4023360"/>
          </a:xfrm>
        </p:spPr>
        <p:txBody>
          <a:bodyPr>
            <a:normAutofit lnSpcReduction="10000"/>
          </a:bodyPr>
          <a:lstStyle/>
          <a:p>
            <a:pPr lvl="1" algn="just"/>
            <a:r>
              <a:rPr lang="es-ES" sz="2200" dirty="0"/>
              <a:t>Conexiones punto a punto (P2P) o máquina a máquina.</a:t>
            </a:r>
          </a:p>
          <a:p>
            <a:pPr lvl="1" algn="just"/>
            <a:r>
              <a:rPr lang="es-ES" sz="2200" dirty="0"/>
              <a:t>Redes de sensores en ciudades, campo o industria.</a:t>
            </a:r>
          </a:p>
          <a:p>
            <a:pPr lvl="1" algn="just"/>
            <a:r>
              <a:rPr lang="es-ES" sz="2200" dirty="0"/>
              <a:t>Redes IoT donde NO se requiere transferir voz o video.</a:t>
            </a:r>
          </a:p>
          <a:p>
            <a:pPr lvl="1" algn="just"/>
            <a:r>
              <a:rPr lang="es-ES" sz="2200" dirty="0"/>
              <a:t>Tracking de vehículos, animales o personas.</a:t>
            </a:r>
          </a:p>
          <a:p>
            <a:pPr lvl="1" algn="just"/>
            <a:r>
              <a:rPr lang="es-ES" sz="2200" dirty="0"/>
              <a:t>Redes privadas que no requieren conectarse a servicios en la nube.</a:t>
            </a:r>
          </a:p>
          <a:p>
            <a:pPr lvl="1" algn="just"/>
            <a:r>
              <a:rPr lang="es-ES" sz="2200" dirty="0"/>
              <a:t>O donde no hay cobertura celular.</a:t>
            </a:r>
          </a:p>
        </p:txBody>
      </p:sp>
      <p:pic>
        <p:nvPicPr>
          <p:cNvPr id="4" name="Imagen 3">
            <a:extLst>
              <a:ext uri="{FF2B5EF4-FFF2-40B4-BE49-F238E27FC236}">
                <a16:creationId xmlns:a16="http://schemas.microsoft.com/office/drawing/2014/main" id="{77525E9E-050D-47A3-9889-03AE945B4FBB}"/>
              </a:ext>
            </a:extLst>
          </p:cNvPr>
          <p:cNvPicPr>
            <a:picLocks noChangeAspect="1"/>
          </p:cNvPicPr>
          <p:nvPr/>
        </p:nvPicPr>
        <p:blipFill>
          <a:blip r:embed="rId4"/>
          <a:stretch>
            <a:fillRect/>
          </a:stretch>
        </p:blipFill>
        <p:spPr>
          <a:xfrm>
            <a:off x="10886828" y="6386286"/>
            <a:ext cx="1305172" cy="471714"/>
          </a:xfrm>
          <a:prstGeom prst="rect">
            <a:avLst/>
          </a:prstGeom>
        </p:spPr>
      </p:pic>
    </p:spTree>
    <p:extLst>
      <p:ext uri="{BB962C8B-B14F-4D97-AF65-F5344CB8AC3E}">
        <p14:creationId xmlns:p14="http://schemas.microsoft.com/office/powerpoint/2010/main" val="2965177675"/>
      </p:ext>
    </p:extLst>
  </p:cSld>
  <p:clrMapOvr>
    <a:masterClrMapping/>
  </p:clrMapOvr>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450</TotalTime>
  <Words>2083</Words>
  <Application>Microsoft Office PowerPoint</Application>
  <PresentationFormat>Panorámica</PresentationFormat>
  <Paragraphs>211</Paragraphs>
  <Slides>47</Slides>
  <Notes>31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47</vt:i4>
      </vt:variant>
    </vt:vector>
  </HeadingPairs>
  <TitlesOfParts>
    <vt:vector size="55" baseType="lpstr">
      <vt:lpstr>Arial</vt:lpstr>
      <vt:lpstr>Calibri</vt:lpstr>
      <vt:lpstr>Calibri Light</vt:lpstr>
      <vt:lpstr>Helvetica Light</vt:lpstr>
      <vt:lpstr>League Spartan</vt:lpstr>
      <vt:lpstr>medium-content-sans-serif-font</vt:lpstr>
      <vt:lpstr>medium-content-serif-font</vt:lpstr>
      <vt:lpstr>Retrospección</vt:lpstr>
      <vt:lpstr>                  , una red abierta* para Internet de las Cosas</vt:lpstr>
      <vt:lpstr>Redes LPWAN (Low-Power Wide-Area Networks)</vt:lpstr>
      <vt:lpstr>LoRa ≠ LoRaWAN</vt:lpstr>
      <vt:lpstr>Panorama de las comunicaciones inalámbricas</vt:lpstr>
      <vt:lpstr>Redes Inalámbricas actuales y futuras…</vt:lpstr>
      <vt:lpstr>Ventaja de LoRa frente a otras tecnologías LPWAN</vt:lpstr>
      <vt:lpstr>LoRaWAN </vt:lpstr>
      <vt:lpstr>Estructura de red LoRaWAN</vt:lpstr>
      <vt:lpstr>¿Dónde se puede usar LoRa o LoRaWAN?</vt:lpstr>
      <vt:lpstr>Limitaciones de LoRa y LoRaWAN</vt:lpstr>
      <vt:lpstr>Comparando diferentes tecnologías</vt:lpstr>
      <vt:lpstr>Modo LoRa: comunicación punto a punto</vt:lpstr>
      <vt:lpstr>Redes Mesh</vt:lpstr>
      <vt:lpstr>Modo LoRaWAN</vt:lpstr>
      <vt:lpstr>Clases</vt:lpstr>
      <vt:lpstr>Conexión ABP y OTAA</vt:lpstr>
      <vt:lpstr>Modo OTAA</vt:lpstr>
      <vt:lpstr>Parámetros OTAA</vt:lpstr>
      <vt:lpstr>Conexión OTTA</vt:lpstr>
      <vt:lpstr>ABP </vt:lpstr>
      <vt:lpstr>Parámetros ABP</vt:lpstr>
      <vt:lpstr>Conexión ABP</vt:lpstr>
      <vt:lpstr>Gateways LoRaWAN</vt:lpstr>
      <vt:lpstr>Tipos de Gateways</vt:lpstr>
      <vt:lpstr>Gateway monocanal </vt:lpstr>
      <vt:lpstr>Gateway multicanal </vt:lpstr>
      <vt:lpstr>Nodos</vt:lpstr>
      <vt:lpstr>The Things Node</vt:lpstr>
      <vt:lpstr>Un nodo DIY</vt:lpstr>
      <vt:lpstr>Aplicaciones sencillas y económicas</vt:lpstr>
      <vt:lpstr>Plataformas IoT que utilizan LoRa</vt:lpstr>
      <vt:lpstr>The Things Network </vt:lpstr>
      <vt:lpstr>Amsterdam La primera red LoRaWAN de TTN</vt:lpstr>
      <vt:lpstr>Primer caso de uso</vt:lpstr>
      <vt:lpstr>Aplicaciones curiosas</vt:lpstr>
      <vt:lpstr>Participación ciudadana</vt:lpstr>
      <vt:lpstr>Utilidad pública</vt:lpstr>
      <vt:lpstr>Salamanca la primera red LoRaWAN de Castilla y León y cuarta de España</vt:lpstr>
      <vt:lpstr>No sólo en la capital</vt:lpstr>
      <vt:lpstr>Más de 3500 gateways activos</vt:lpstr>
      <vt:lpstr>Algunas de las aplicaciones de</vt:lpstr>
      <vt:lpstr>Algunas de las aplicaciones de</vt:lpstr>
      <vt:lpstr>Presentación de PowerPoint</vt:lpstr>
      <vt:lpstr>Presentación de PowerPoint</vt:lpstr>
      <vt:lpstr>Pero hay muchas más…</vt:lpstr>
      <vt:lpstr>Tan sólo un último ejemplo: Waste Management </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Miguel Ángel Casanova González</dc:creator>
  <cp:lastModifiedBy>Miguel Ángel Casanova González</cp:lastModifiedBy>
  <cp:revision>49</cp:revision>
  <dcterms:created xsi:type="dcterms:W3CDTF">2018-04-03T19:27:33Z</dcterms:created>
  <dcterms:modified xsi:type="dcterms:W3CDTF">2018-04-17T22:30:59Z</dcterms:modified>
</cp:coreProperties>
</file>